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32"/>
  </p:notesMasterIdLst>
  <p:handoutMasterIdLst>
    <p:handoutMasterId r:id="rId33"/>
  </p:handoutMasterIdLst>
  <p:sldIdLst>
    <p:sldId id="272" r:id="rId6"/>
    <p:sldId id="277" r:id="rId7"/>
    <p:sldId id="278" r:id="rId8"/>
    <p:sldId id="281" r:id="rId9"/>
    <p:sldId id="279" r:id="rId10"/>
    <p:sldId id="273" r:id="rId11"/>
    <p:sldId id="258" r:id="rId12"/>
    <p:sldId id="257" r:id="rId13"/>
    <p:sldId id="259" r:id="rId14"/>
    <p:sldId id="262" r:id="rId15"/>
    <p:sldId id="264" r:id="rId16"/>
    <p:sldId id="263" r:id="rId17"/>
    <p:sldId id="265" r:id="rId18"/>
    <p:sldId id="260" r:id="rId19"/>
    <p:sldId id="261" r:id="rId20"/>
    <p:sldId id="266" r:id="rId21"/>
    <p:sldId id="267" r:id="rId22"/>
    <p:sldId id="268" r:id="rId23"/>
    <p:sldId id="269" r:id="rId24"/>
    <p:sldId id="270" r:id="rId25"/>
    <p:sldId id="271" r:id="rId26"/>
    <p:sldId id="282" r:id="rId27"/>
    <p:sldId id="280" r:id="rId28"/>
    <p:sldId id="274" r:id="rId29"/>
    <p:sldId id="275" r:id="rId30"/>
    <p:sldId id="283" r:id="rId31"/>
  </p:sldIdLst>
  <p:sldSz cx="9144000" cy="6858000" type="screen4x3"/>
  <p:notesSz cx="6669088" cy="992822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33CCFF"/>
    <a:srgbClr val="BEE395"/>
    <a:srgbClr val="FFFFFF"/>
    <a:srgbClr val="003366"/>
    <a:srgbClr val="FF3399"/>
    <a:srgbClr val="FF99CC"/>
    <a:srgbClr val="17375E"/>
    <a:srgbClr val="D3B5E9"/>
    <a:srgbClr val="FFE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9" autoAdjust="0"/>
    <p:restoredTop sz="98577" autoAdjust="0"/>
  </p:normalViewPr>
  <p:slideViewPr>
    <p:cSldViewPr>
      <p:cViewPr varScale="1">
        <p:scale>
          <a:sx n="74" d="100"/>
          <a:sy n="74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3591;&#3634;&#3609;&#3611;&#3637;%2059\YFHS\&#3649;&#3612;&#3609;&#3616;&#3641;&#3617;&#3636;&#3612;&#3621;&#3591;&#3634;&#3609;YFHS1703255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FF3399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Sheet1!$A$16:$A$28</c:f>
              <c:strCache>
                <c:ptCount val="13"/>
                <c:pt idx="0">
                  <c:v>HPC 1</c:v>
                </c:pt>
                <c:pt idx="1">
                  <c:v>HPC 2</c:v>
                </c:pt>
                <c:pt idx="2">
                  <c:v>HPC 3</c:v>
                </c:pt>
                <c:pt idx="3">
                  <c:v>HPC 4</c:v>
                </c:pt>
                <c:pt idx="4">
                  <c:v>HPC 5</c:v>
                </c:pt>
                <c:pt idx="5">
                  <c:v>HPC 6</c:v>
                </c:pt>
                <c:pt idx="6">
                  <c:v>HPC 7</c:v>
                </c:pt>
                <c:pt idx="7">
                  <c:v>HPC 8</c:v>
                </c:pt>
                <c:pt idx="8">
                  <c:v>HPC 9</c:v>
                </c:pt>
                <c:pt idx="9">
                  <c:v>HPC 10</c:v>
                </c:pt>
                <c:pt idx="10">
                  <c:v>HPC 11</c:v>
                </c:pt>
                <c:pt idx="11">
                  <c:v>HPC 12</c:v>
                </c:pt>
                <c:pt idx="12">
                  <c:v>average</c:v>
                </c:pt>
              </c:strCache>
            </c:strRef>
          </c:cat>
          <c:val>
            <c:numRef>
              <c:f>Sheet1!$B$16:$B$28</c:f>
              <c:numCache>
                <c:formatCode>0.00</c:formatCode>
                <c:ptCount val="13"/>
                <c:pt idx="0">
                  <c:v>89.69</c:v>
                </c:pt>
                <c:pt idx="1">
                  <c:v>69.569999999999993</c:v>
                </c:pt>
                <c:pt idx="2">
                  <c:v>42.55</c:v>
                </c:pt>
                <c:pt idx="3">
                  <c:v>87.14</c:v>
                </c:pt>
                <c:pt idx="4">
                  <c:v>47.76</c:v>
                </c:pt>
                <c:pt idx="5">
                  <c:v>85.51</c:v>
                </c:pt>
                <c:pt idx="6">
                  <c:v>96.88</c:v>
                </c:pt>
                <c:pt idx="7">
                  <c:v>93.75</c:v>
                </c:pt>
                <c:pt idx="8">
                  <c:v>84.09</c:v>
                </c:pt>
                <c:pt idx="9">
                  <c:v>84.51</c:v>
                </c:pt>
                <c:pt idx="10">
                  <c:v>61.18</c:v>
                </c:pt>
                <c:pt idx="11">
                  <c:v>40.26</c:v>
                </c:pt>
                <c:pt idx="12">
                  <c:v>75.12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27593696"/>
        <c:axId val="1927582272"/>
      </c:barChart>
      <c:catAx>
        <c:axId val="19275936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7582272"/>
        <c:crosses val="autoZero"/>
        <c:auto val="1"/>
        <c:lblAlgn val="ctr"/>
        <c:lblOffset val="100"/>
        <c:noMultiLvlLbl val="0"/>
      </c:catAx>
      <c:valAx>
        <c:axId val="192758227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1927593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5FCE6F-4C74-4531-A926-FD4B9CAA5C74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64701999-5D93-402A-8593-9EFA2602D6AD}">
      <dgm:prSet phldrT="[ข้อความ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Process</a:t>
          </a:r>
          <a:endParaRPr lang="th-TH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5A1F65C6-9975-4E2A-AEF2-D69EF1ECBBDD}" type="parTrans" cxnId="{CA7AE356-8B0F-41C6-BA9B-D2DD9480B161}">
      <dgm:prSet/>
      <dgm:spPr/>
      <dgm:t>
        <a:bodyPr/>
        <a:lstStyle/>
        <a:p>
          <a:endParaRPr lang="th-TH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FF6550E-CDC6-4587-852B-4FA88B6C19D9}" type="sibTrans" cxnId="{CA7AE356-8B0F-41C6-BA9B-D2DD9480B161}">
      <dgm:prSet/>
      <dgm:spPr/>
      <dgm:t>
        <a:bodyPr/>
        <a:lstStyle/>
        <a:p>
          <a:endParaRPr lang="th-TH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42CA301-7A5F-474E-B178-3C89D1A60BD5}">
      <dgm:prSet phldrT="[ข้อความ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Output</a:t>
          </a:r>
          <a:endParaRPr lang="th-TH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BEB946B-129F-47B6-A171-74DE97049014}" type="parTrans" cxnId="{9E10048C-8A76-4509-94E7-EDA1DC0CF5BA}">
      <dgm:prSet/>
      <dgm:spPr/>
      <dgm:t>
        <a:bodyPr/>
        <a:lstStyle/>
        <a:p>
          <a:endParaRPr lang="th-TH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65B84EDC-B236-4CD4-A03B-BFC307165D6D}" type="sibTrans" cxnId="{9E10048C-8A76-4509-94E7-EDA1DC0CF5BA}">
      <dgm:prSet/>
      <dgm:spPr/>
      <dgm:t>
        <a:bodyPr/>
        <a:lstStyle/>
        <a:p>
          <a:endParaRPr lang="th-TH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5F1595B-9DC1-4B88-AFB9-7F860C7EAD14}">
      <dgm:prSet phldrT="[ข้อความ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Intermediate outcome</a:t>
          </a:r>
          <a:endParaRPr lang="th-TH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05E6572-D270-4DD6-B1F0-744AB396B088}" type="parTrans" cxnId="{F2D29951-7FE2-4DF5-8293-1EEC280600FB}">
      <dgm:prSet/>
      <dgm:spPr/>
      <dgm:t>
        <a:bodyPr/>
        <a:lstStyle/>
        <a:p>
          <a:endParaRPr lang="th-TH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EA03921-9DBD-40AB-B8D2-11D81ECC71B3}" type="sibTrans" cxnId="{F2D29951-7FE2-4DF5-8293-1EEC280600FB}">
      <dgm:prSet/>
      <dgm:spPr/>
      <dgm:t>
        <a:bodyPr/>
        <a:lstStyle/>
        <a:p>
          <a:endParaRPr lang="th-TH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C1F10D37-A5C4-4D17-9C00-53600CAE658C}">
      <dgm:prSet phldrT="[ข้อความ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Outcome/impact</a:t>
          </a:r>
          <a:endParaRPr lang="th-TH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A0ECE1D9-DA35-46C2-88D3-9DB0D0CAC4F3}" type="parTrans" cxnId="{301A8C5E-12EA-4893-A75A-3C761C050203}">
      <dgm:prSet/>
      <dgm:spPr/>
      <dgm:t>
        <a:bodyPr/>
        <a:lstStyle/>
        <a:p>
          <a:endParaRPr lang="th-TH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0AAC39EB-E67F-41FB-BD2B-DFB277C985AD}" type="sibTrans" cxnId="{301A8C5E-12EA-4893-A75A-3C761C050203}">
      <dgm:prSet/>
      <dgm:spPr/>
      <dgm:t>
        <a:bodyPr/>
        <a:lstStyle/>
        <a:p>
          <a:endParaRPr lang="th-TH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F020A93-9E93-4A86-9A3D-356161A8827E}" type="pres">
      <dgm:prSet presAssocID="{1E5FCE6F-4C74-4531-A926-FD4B9CAA5C74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BFBC7743-6100-4300-BCC6-B15148855FD3}" type="pres">
      <dgm:prSet presAssocID="{64701999-5D93-402A-8593-9EFA2602D6A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A2CEA36-AA38-4A75-9671-D73CBAB0F95A}" type="pres">
      <dgm:prSet presAssocID="{EFF6550E-CDC6-4587-852B-4FA88B6C19D9}" presName="sibTrans" presStyleLbl="sibTrans2D1" presStyleIdx="0" presStyleCnt="3"/>
      <dgm:spPr/>
      <dgm:t>
        <a:bodyPr/>
        <a:lstStyle/>
        <a:p>
          <a:endParaRPr lang="th-TH"/>
        </a:p>
      </dgm:t>
    </dgm:pt>
    <dgm:pt modelId="{F20657B7-DDF9-42B4-BA73-CC1EEF214012}" type="pres">
      <dgm:prSet presAssocID="{EFF6550E-CDC6-4587-852B-4FA88B6C19D9}" presName="connectorText" presStyleLbl="sibTrans2D1" presStyleIdx="0" presStyleCnt="3"/>
      <dgm:spPr/>
      <dgm:t>
        <a:bodyPr/>
        <a:lstStyle/>
        <a:p>
          <a:endParaRPr lang="th-TH"/>
        </a:p>
      </dgm:t>
    </dgm:pt>
    <dgm:pt modelId="{5E26FA51-BA68-4B43-8140-950EF7551717}" type="pres">
      <dgm:prSet presAssocID="{342CA301-7A5F-474E-B178-3C89D1A60BD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2E5DA60-0139-49F6-A80A-18A52FCEBE43}" type="pres">
      <dgm:prSet presAssocID="{65B84EDC-B236-4CD4-A03B-BFC307165D6D}" presName="sibTrans" presStyleLbl="sibTrans2D1" presStyleIdx="1" presStyleCnt="3"/>
      <dgm:spPr/>
      <dgm:t>
        <a:bodyPr/>
        <a:lstStyle/>
        <a:p>
          <a:endParaRPr lang="th-TH"/>
        </a:p>
      </dgm:t>
    </dgm:pt>
    <dgm:pt modelId="{BD7B1B47-2047-4A7B-8723-D9D676E1C5D7}" type="pres">
      <dgm:prSet presAssocID="{65B84EDC-B236-4CD4-A03B-BFC307165D6D}" presName="connectorText" presStyleLbl="sibTrans2D1" presStyleIdx="1" presStyleCnt="3"/>
      <dgm:spPr/>
      <dgm:t>
        <a:bodyPr/>
        <a:lstStyle/>
        <a:p>
          <a:endParaRPr lang="th-TH"/>
        </a:p>
      </dgm:t>
    </dgm:pt>
    <dgm:pt modelId="{B56E9AE9-C136-4969-AE67-8A1E2E15AE48}" type="pres">
      <dgm:prSet presAssocID="{75F1595B-9DC1-4B88-AFB9-7F860C7EAD1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4DC5FB2-E190-4FFD-B1B1-765097A88FA4}" type="pres">
      <dgm:prSet presAssocID="{1EA03921-9DBD-40AB-B8D2-11D81ECC71B3}" presName="sibTrans" presStyleLbl="sibTrans2D1" presStyleIdx="2" presStyleCnt="3"/>
      <dgm:spPr/>
      <dgm:t>
        <a:bodyPr/>
        <a:lstStyle/>
        <a:p>
          <a:endParaRPr lang="th-TH"/>
        </a:p>
      </dgm:t>
    </dgm:pt>
    <dgm:pt modelId="{06C4E8E0-3118-44DE-A506-39F036284EDC}" type="pres">
      <dgm:prSet presAssocID="{1EA03921-9DBD-40AB-B8D2-11D81ECC71B3}" presName="connectorText" presStyleLbl="sibTrans2D1" presStyleIdx="2" presStyleCnt="3"/>
      <dgm:spPr/>
      <dgm:t>
        <a:bodyPr/>
        <a:lstStyle/>
        <a:p>
          <a:endParaRPr lang="th-TH"/>
        </a:p>
      </dgm:t>
    </dgm:pt>
    <dgm:pt modelId="{36DF9AE9-6075-4AC2-A681-B31FA3AF9D46}" type="pres">
      <dgm:prSet presAssocID="{C1F10D37-A5C4-4D17-9C00-53600CAE658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A026AA5C-A10A-4E80-8CBA-313BDF83828C}" type="presOf" srcId="{1EA03921-9DBD-40AB-B8D2-11D81ECC71B3}" destId="{B4DC5FB2-E190-4FFD-B1B1-765097A88FA4}" srcOrd="0" destOrd="0" presId="urn:microsoft.com/office/officeart/2005/8/layout/process2"/>
    <dgm:cxn modelId="{7D3869DA-1AC2-4E1E-8484-8365064BCEC4}" type="presOf" srcId="{EFF6550E-CDC6-4587-852B-4FA88B6C19D9}" destId="{4A2CEA36-AA38-4A75-9671-D73CBAB0F95A}" srcOrd="0" destOrd="0" presId="urn:microsoft.com/office/officeart/2005/8/layout/process2"/>
    <dgm:cxn modelId="{301A8C5E-12EA-4893-A75A-3C761C050203}" srcId="{1E5FCE6F-4C74-4531-A926-FD4B9CAA5C74}" destId="{C1F10D37-A5C4-4D17-9C00-53600CAE658C}" srcOrd="3" destOrd="0" parTransId="{A0ECE1D9-DA35-46C2-88D3-9DB0D0CAC4F3}" sibTransId="{0AAC39EB-E67F-41FB-BD2B-DFB277C985AD}"/>
    <dgm:cxn modelId="{9E10048C-8A76-4509-94E7-EDA1DC0CF5BA}" srcId="{1E5FCE6F-4C74-4531-A926-FD4B9CAA5C74}" destId="{342CA301-7A5F-474E-B178-3C89D1A60BD5}" srcOrd="1" destOrd="0" parTransId="{EBEB946B-129F-47B6-A171-74DE97049014}" sibTransId="{65B84EDC-B236-4CD4-A03B-BFC307165D6D}"/>
    <dgm:cxn modelId="{CA7AE356-8B0F-41C6-BA9B-D2DD9480B161}" srcId="{1E5FCE6F-4C74-4531-A926-FD4B9CAA5C74}" destId="{64701999-5D93-402A-8593-9EFA2602D6AD}" srcOrd="0" destOrd="0" parTransId="{5A1F65C6-9975-4E2A-AEF2-D69EF1ECBBDD}" sibTransId="{EFF6550E-CDC6-4587-852B-4FA88B6C19D9}"/>
    <dgm:cxn modelId="{5808B15C-D059-40ED-BFBA-5317AEE5ABA4}" type="presOf" srcId="{65B84EDC-B236-4CD4-A03B-BFC307165D6D}" destId="{BD7B1B47-2047-4A7B-8723-D9D676E1C5D7}" srcOrd="1" destOrd="0" presId="urn:microsoft.com/office/officeart/2005/8/layout/process2"/>
    <dgm:cxn modelId="{F2D29951-7FE2-4DF5-8293-1EEC280600FB}" srcId="{1E5FCE6F-4C74-4531-A926-FD4B9CAA5C74}" destId="{75F1595B-9DC1-4B88-AFB9-7F860C7EAD14}" srcOrd="2" destOrd="0" parTransId="{305E6572-D270-4DD6-B1F0-744AB396B088}" sibTransId="{1EA03921-9DBD-40AB-B8D2-11D81ECC71B3}"/>
    <dgm:cxn modelId="{BBFEC9CF-5152-4A67-8D29-E6E116430320}" type="presOf" srcId="{C1F10D37-A5C4-4D17-9C00-53600CAE658C}" destId="{36DF9AE9-6075-4AC2-A681-B31FA3AF9D46}" srcOrd="0" destOrd="0" presId="urn:microsoft.com/office/officeart/2005/8/layout/process2"/>
    <dgm:cxn modelId="{56814C25-38BA-4635-81F0-CFED3B6C3A0C}" type="presOf" srcId="{65B84EDC-B236-4CD4-A03B-BFC307165D6D}" destId="{82E5DA60-0139-49F6-A80A-18A52FCEBE43}" srcOrd="0" destOrd="0" presId="urn:microsoft.com/office/officeart/2005/8/layout/process2"/>
    <dgm:cxn modelId="{58F5E195-CF30-468C-B980-4828DBEDDFDB}" type="presOf" srcId="{75F1595B-9DC1-4B88-AFB9-7F860C7EAD14}" destId="{B56E9AE9-C136-4969-AE67-8A1E2E15AE48}" srcOrd="0" destOrd="0" presId="urn:microsoft.com/office/officeart/2005/8/layout/process2"/>
    <dgm:cxn modelId="{0FB8ACB4-F2D0-4A84-BC00-9CD2B41713F6}" type="presOf" srcId="{342CA301-7A5F-474E-B178-3C89D1A60BD5}" destId="{5E26FA51-BA68-4B43-8140-950EF7551717}" srcOrd="0" destOrd="0" presId="urn:microsoft.com/office/officeart/2005/8/layout/process2"/>
    <dgm:cxn modelId="{04D4F78D-8894-47B5-AC3E-FABBF1E20B01}" type="presOf" srcId="{64701999-5D93-402A-8593-9EFA2602D6AD}" destId="{BFBC7743-6100-4300-BCC6-B15148855FD3}" srcOrd="0" destOrd="0" presId="urn:microsoft.com/office/officeart/2005/8/layout/process2"/>
    <dgm:cxn modelId="{720AD703-0574-4101-88C5-AFC1A2358EED}" type="presOf" srcId="{EFF6550E-CDC6-4587-852B-4FA88B6C19D9}" destId="{F20657B7-DDF9-42B4-BA73-CC1EEF214012}" srcOrd="1" destOrd="0" presId="urn:microsoft.com/office/officeart/2005/8/layout/process2"/>
    <dgm:cxn modelId="{ED9EB46F-475F-485F-A98B-16B74D8C869D}" type="presOf" srcId="{1E5FCE6F-4C74-4531-A926-FD4B9CAA5C74}" destId="{BF020A93-9E93-4A86-9A3D-356161A8827E}" srcOrd="0" destOrd="0" presId="urn:microsoft.com/office/officeart/2005/8/layout/process2"/>
    <dgm:cxn modelId="{A04816D4-8076-40E9-837F-53CF823CC0D2}" type="presOf" srcId="{1EA03921-9DBD-40AB-B8D2-11D81ECC71B3}" destId="{06C4E8E0-3118-44DE-A506-39F036284EDC}" srcOrd="1" destOrd="0" presId="urn:microsoft.com/office/officeart/2005/8/layout/process2"/>
    <dgm:cxn modelId="{3F17001E-C2FE-4A25-874B-CA35BEC7F486}" type="presParOf" srcId="{BF020A93-9E93-4A86-9A3D-356161A8827E}" destId="{BFBC7743-6100-4300-BCC6-B15148855FD3}" srcOrd="0" destOrd="0" presId="urn:microsoft.com/office/officeart/2005/8/layout/process2"/>
    <dgm:cxn modelId="{5DEB5658-C024-454F-9FBB-08851F8F08E8}" type="presParOf" srcId="{BF020A93-9E93-4A86-9A3D-356161A8827E}" destId="{4A2CEA36-AA38-4A75-9671-D73CBAB0F95A}" srcOrd="1" destOrd="0" presId="urn:microsoft.com/office/officeart/2005/8/layout/process2"/>
    <dgm:cxn modelId="{3430EA58-8E02-48D7-B4D1-EF569060ED19}" type="presParOf" srcId="{4A2CEA36-AA38-4A75-9671-D73CBAB0F95A}" destId="{F20657B7-DDF9-42B4-BA73-CC1EEF214012}" srcOrd="0" destOrd="0" presId="urn:microsoft.com/office/officeart/2005/8/layout/process2"/>
    <dgm:cxn modelId="{D4EDE51D-25D1-43A1-94CF-73272D65FC32}" type="presParOf" srcId="{BF020A93-9E93-4A86-9A3D-356161A8827E}" destId="{5E26FA51-BA68-4B43-8140-950EF7551717}" srcOrd="2" destOrd="0" presId="urn:microsoft.com/office/officeart/2005/8/layout/process2"/>
    <dgm:cxn modelId="{A03C1CFB-6574-4F61-92CF-A8286B7D4ED6}" type="presParOf" srcId="{BF020A93-9E93-4A86-9A3D-356161A8827E}" destId="{82E5DA60-0139-49F6-A80A-18A52FCEBE43}" srcOrd="3" destOrd="0" presId="urn:microsoft.com/office/officeart/2005/8/layout/process2"/>
    <dgm:cxn modelId="{3397D4E3-A4B3-443E-B5B5-F7A4D821FCAD}" type="presParOf" srcId="{82E5DA60-0139-49F6-A80A-18A52FCEBE43}" destId="{BD7B1B47-2047-4A7B-8723-D9D676E1C5D7}" srcOrd="0" destOrd="0" presId="urn:microsoft.com/office/officeart/2005/8/layout/process2"/>
    <dgm:cxn modelId="{081F76C2-4DC0-4BDA-9187-078338F8F85F}" type="presParOf" srcId="{BF020A93-9E93-4A86-9A3D-356161A8827E}" destId="{B56E9AE9-C136-4969-AE67-8A1E2E15AE48}" srcOrd="4" destOrd="0" presId="urn:microsoft.com/office/officeart/2005/8/layout/process2"/>
    <dgm:cxn modelId="{59C642C4-E321-422C-8F29-A8C31E3ACAB1}" type="presParOf" srcId="{BF020A93-9E93-4A86-9A3D-356161A8827E}" destId="{B4DC5FB2-E190-4FFD-B1B1-765097A88FA4}" srcOrd="5" destOrd="0" presId="urn:microsoft.com/office/officeart/2005/8/layout/process2"/>
    <dgm:cxn modelId="{9131D382-690B-423C-891A-43478A499EF9}" type="presParOf" srcId="{B4DC5FB2-E190-4FFD-B1B1-765097A88FA4}" destId="{06C4E8E0-3118-44DE-A506-39F036284EDC}" srcOrd="0" destOrd="0" presId="urn:microsoft.com/office/officeart/2005/8/layout/process2"/>
    <dgm:cxn modelId="{0744384C-A776-4396-AE48-52AF509CE40E}" type="presParOf" srcId="{BF020A93-9E93-4A86-9A3D-356161A8827E}" destId="{36DF9AE9-6075-4AC2-A681-B31FA3AF9D46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5FCE6F-4C74-4531-A926-FD4B9CAA5C74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64701999-5D93-402A-8593-9EFA2602D6AD}">
      <dgm:prSet phldrT="[ข้อความ]" custT="1"/>
      <dgm:spPr/>
      <dgm:t>
        <a:bodyPr/>
        <a:lstStyle/>
        <a:p>
          <a:pPr algn="l"/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รพ.พัฒนาระบบบริการตามมาตรฐาน บริการสุขภาพที่เป็นมิตรสำหรับวัยรุ่นและเยาวชน (</a:t>
          </a:r>
          <a:r>
            <a:rPr lang="en-US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YFHS)</a:t>
          </a:r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ฉบับ</a:t>
          </a:r>
          <a:r>
            <a:rPr lang="th-TH" sz="1600" b="1" i="0" u="none" strike="noStrike" dirty="0" err="1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บูรณา</a:t>
          </a:r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การ</a:t>
          </a:r>
          <a:endParaRPr lang="th-TH" sz="1600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5A1F65C6-9975-4E2A-AEF2-D69EF1ECBBDD}" type="parTrans" cxnId="{CA7AE356-8B0F-41C6-BA9B-D2DD9480B161}">
      <dgm:prSet/>
      <dgm:spPr/>
      <dgm:t>
        <a:bodyPr/>
        <a:lstStyle/>
        <a:p>
          <a:pPr algn="l"/>
          <a:endParaRPr lang="th-TH" sz="1600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FF6550E-CDC6-4587-852B-4FA88B6C19D9}" type="sibTrans" cxnId="{CA7AE356-8B0F-41C6-BA9B-D2DD9480B161}">
      <dgm:prSet custT="1"/>
      <dgm:spPr/>
      <dgm:t>
        <a:bodyPr/>
        <a:lstStyle/>
        <a:p>
          <a:pPr algn="l"/>
          <a:endParaRPr lang="th-TH" sz="1600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42CA301-7A5F-474E-B178-3C89D1A60BD5}">
      <dgm:prSet phldrT="[ข้อความ]" custT="1"/>
      <dgm:spPr/>
      <dgm:t>
        <a:bodyPr/>
        <a:lstStyle/>
        <a:p>
          <a:pPr algn="l"/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เกิดเครือข่ายการให้บริการสุขภาพที่เป็นมิตรสำหรับวัยรุ่นและเยาวชน (</a:t>
          </a:r>
          <a:r>
            <a:rPr lang="en-US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YFHS </a:t>
          </a:r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ที่มีคุณภาพทั้งใน รพ. รพ.สต. </a:t>
          </a:r>
          <a:r>
            <a:rPr lang="th-TH" sz="1600" b="1" i="0" u="none" strike="noStrike" dirty="0" err="1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รร</a:t>
          </a:r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. และชุมชน เน้นเครือข่ายระดับอำเภอ ที่เชื่อมกับระดับจังหวัด)เพื่อเกิดสิ่งแวดล้อมที่เอื้อต่อสุขภาพ </a:t>
          </a:r>
          <a:endParaRPr lang="th-TH" sz="1600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BEB946B-129F-47B6-A171-74DE97049014}" type="parTrans" cxnId="{9E10048C-8A76-4509-94E7-EDA1DC0CF5BA}">
      <dgm:prSet/>
      <dgm:spPr/>
      <dgm:t>
        <a:bodyPr/>
        <a:lstStyle/>
        <a:p>
          <a:pPr algn="l"/>
          <a:endParaRPr lang="th-TH" sz="1600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65B84EDC-B236-4CD4-A03B-BFC307165D6D}" type="sibTrans" cxnId="{9E10048C-8A76-4509-94E7-EDA1DC0CF5BA}">
      <dgm:prSet custT="1"/>
      <dgm:spPr/>
      <dgm:t>
        <a:bodyPr/>
        <a:lstStyle/>
        <a:p>
          <a:pPr algn="l"/>
          <a:endParaRPr lang="th-TH" sz="1600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5F1595B-9DC1-4B88-AFB9-7F860C7EAD14}">
      <dgm:prSet phldrT="[ข้อความ]" custT="1"/>
      <dgm:spPr/>
      <dgm:t>
        <a:bodyPr/>
        <a:lstStyle/>
        <a:p>
          <a:pPr algn="l"/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วัยรุ่นและเยาวชนเข้าถึงบริการสุขภาพที่มีคุณภาพ</a:t>
          </a:r>
          <a:r>
            <a:rPr lang="th-TH" sz="1600" b="1" i="0" u="none" strike="noStrike" dirty="0" err="1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ได้มาก</a:t>
          </a:r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ขึ้น (</a:t>
          </a:r>
          <a:r>
            <a:rPr lang="en-US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Accessibility )</a:t>
          </a:r>
          <a:endParaRPr lang="th-TH" sz="1600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05E6572-D270-4DD6-B1F0-744AB396B088}" type="parTrans" cxnId="{F2D29951-7FE2-4DF5-8293-1EEC280600FB}">
      <dgm:prSet/>
      <dgm:spPr/>
      <dgm:t>
        <a:bodyPr/>
        <a:lstStyle/>
        <a:p>
          <a:pPr algn="l"/>
          <a:endParaRPr lang="th-TH" sz="1600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EA03921-9DBD-40AB-B8D2-11D81ECC71B3}" type="sibTrans" cxnId="{F2D29951-7FE2-4DF5-8293-1EEC280600FB}">
      <dgm:prSet custT="1"/>
      <dgm:spPr/>
      <dgm:t>
        <a:bodyPr/>
        <a:lstStyle/>
        <a:p>
          <a:pPr algn="l"/>
          <a:endParaRPr lang="th-TH" sz="1600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C1F10D37-A5C4-4D17-9C00-53600CAE658C}">
      <dgm:prSet phldrT="[ข้อความ]" custT="1"/>
      <dgm:spPr/>
      <dgm:t>
        <a:bodyPr/>
        <a:lstStyle/>
        <a:p>
          <a:pPr algn="l"/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ลดปัญหาสุขภาพของวัยรุ่นและเยาวชน (การตั้งครรภ์ ,โรคติดต่อทางเพศสัมพันธ์ / </a:t>
          </a:r>
          <a:r>
            <a:rPr lang="en-US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HIV </a:t>
          </a:r>
          <a:r>
            <a:rPr lang="th-TH" sz="1600" b="1" i="0" u="none" strike="noStrike" dirty="0" smtClean="0"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rPr>
            <a:t>ในวัยรุ่น การสูบบุหรี่ การดื่มสุรา การใช้สารเสพติด  ฯลฯ) </a:t>
          </a:r>
          <a:endParaRPr lang="th-TH" sz="1600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A0ECE1D9-DA35-46C2-88D3-9DB0D0CAC4F3}" type="parTrans" cxnId="{301A8C5E-12EA-4893-A75A-3C761C050203}">
      <dgm:prSet/>
      <dgm:spPr/>
      <dgm:t>
        <a:bodyPr/>
        <a:lstStyle/>
        <a:p>
          <a:pPr algn="l"/>
          <a:endParaRPr lang="th-TH" sz="1600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0AAC39EB-E67F-41FB-BD2B-DFB277C985AD}" type="sibTrans" cxnId="{301A8C5E-12EA-4893-A75A-3C761C050203}">
      <dgm:prSet/>
      <dgm:spPr/>
      <dgm:t>
        <a:bodyPr/>
        <a:lstStyle/>
        <a:p>
          <a:pPr algn="l"/>
          <a:endParaRPr lang="th-TH" sz="1600" b="1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F020A93-9E93-4A86-9A3D-356161A8827E}" type="pres">
      <dgm:prSet presAssocID="{1E5FCE6F-4C74-4531-A926-FD4B9CAA5C74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BFBC7743-6100-4300-BCC6-B15148855FD3}" type="pres">
      <dgm:prSet presAssocID="{64701999-5D93-402A-8593-9EFA2602D6AD}" presName="node" presStyleLbl="node1" presStyleIdx="0" presStyleCnt="4" custScaleX="22133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A2CEA36-AA38-4A75-9671-D73CBAB0F95A}" type="pres">
      <dgm:prSet presAssocID="{EFF6550E-CDC6-4587-852B-4FA88B6C19D9}" presName="sibTrans" presStyleLbl="sibTrans2D1" presStyleIdx="0" presStyleCnt="3"/>
      <dgm:spPr/>
      <dgm:t>
        <a:bodyPr/>
        <a:lstStyle/>
        <a:p>
          <a:endParaRPr lang="th-TH"/>
        </a:p>
      </dgm:t>
    </dgm:pt>
    <dgm:pt modelId="{F20657B7-DDF9-42B4-BA73-CC1EEF214012}" type="pres">
      <dgm:prSet presAssocID="{EFF6550E-CDC6-4587-852B-4FA88B6C19D9}" presName="connectorText" presStyleLbl="sibTrans2D1" presStyleIdx="0" presStyleCnt="3"/>
      <dgm:spPr/>
      <dgm:t>
        <a:bodyPr/>
        <a:lstStyle/>
        <a:p>
          <a:endParaRPr lang="th-TH"/>
        </a:p>
      </dgm:t>
    </dgm:pt>
    <dgm:pt modelId="{5E26FA51-BA68-4B43-8140-950EF7551717}" type="pres">
      <dgm:prSet presAssocID="{342CA301-7A5F-474E-B178-3C89D1A60BD5}" presName="node" presStyleLbl="node1" presStyleIdx="1" presStyleCnt="4" custScaleX="221338" custScaleY="19270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2E5DA60-0139-49F6-A80A-18A52FCEBE43}" type="pres">
      <dgm:prSet presAssocID="{65B84EDC-B236-4CD4-A03B-BFC307165D6D}" presName="sibTrans" presStyleLbl="sibTrans2D1" presStyleIdx="1" presStyleCnt="3" custLinFactNeighborX="18669" custLinFactNeighborY="26359"/>
      <dgm:spPr/>
      <dgm:t>
        <a:bodyPr/>
        <a:lstStyle/>
        <a:p>
          <a:endParaRPr lang="th-TH"/>
        </a:p>
      </dgm:t>
    </dgm:pt>
    <dgm:pt modelId="{BD7B1B47-2047-4A7B-8723-D9D676E1C5D7}" type="pres">
      <dgm:prSet presAssocID="{65B84EDC-B236-4CD4-A03B-BFC307165D6D}" presName="connectorText" presStyleLbl="sibTrans2D1" presStyleIdx="1" presStyleCnt="3"/>
      <dgm:spPr/>
      <dgm:t>
        <a:bodyPr/>
        <a:lstStyle/>
        <a:p>
          <a:endParaRPr lang="th-TH"/>
        </a:p>
      </dgm:t>
    </dgm:pt>
    <dgm:pt modelId="{B56E9AE9-C136-4969-AE67-8A1E2E15AE48}" type="pres">
      <dgm:prSet presAssocID="{75F1595B-9DC1-4B88-AFB9-7F860C7EAD14}" presName="node" presStyleLbl="node1" presStyleIdx="2" presStyleCnt="4" custScaleX="22133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4DC5FB2-E190-4FFD-B1B1-765097A88FA4}" type="pres">
      <dgm:prSet presAssocID="{1EA03921-9DBD-40AB-B8D2-11D81ECC71B3}" presName="sibTrans" presStyleLbl="sibTrans2D1" presStyleIdx="2" presStyleCnt="3"/>
      <dgm:spPr/>
      <dgm:t>
        <a:bodyPr/>
        <a:lstStyle/>
        <a:p>
          <a:endParaRPr lang="th-TH"/>
        </a:p>
      </dgm:t>
    </dgm:pt>
    <dgm:pt modelId="{06C4E8E0-3118-44DE-A506-39F036284EDC}" type="pres">
      <dgm:prSet presAssocID="{1EA03921-9DBD-40AB-B8D2-11D81ECC71B3}" presName="connectorText" presStyleLbl="sibTrans2D1" presStyleIdx="2" presStyleCnt="3"/>
      <dgm:spPr/>
      <dgm:t>
        <a:bodyPr/>
        <a:lstStyle/>
        <a:p>
          <a:endParaRPr lang="th-TH"/>
        </a:p>
      </dgm:t>
    </dgm:pt>
    <dgm:pt modelId="{36DF9AE9-6075-4AC2-A681-B31FA3AF9D46}" type="pres">
      <dgm:prSet presAssocID="{C1F10D37-A5C4-4D17-9C00-53600CAE658C}" presName="node" presStyleLbl="node1" presStyleIdx="3" presStyleCnt="4" custScaleX="221338" custScaleY="13026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33062A7D-499A-44E2-AD1A-4A430C5FBBBB}" type="presOf" srcId="{1E5FCE6F-4C74-4531-A926-FD4B9CAA5C74}" destId="{BF020A93-9E93-4A86-9A3D-356161A8827E}" srcOrd="0" destOrd="0" presId="urn:microsoft.com/office/officeart/2005/8/layout/process2"/>
    <dgm:cxn modelId="{94B61FDB-8AB9-4BC0-BAD0-CB60D4FE6437}" type="presOf" srcId="{C1F10D37-A5C4-4D17-9C00-53600CAE658C}" destId="{36DF9AE9-6075-4AC2-A681-B31FA3AF9D46}" srcOrd="0" destOrd="0" presId="urn:microsoft.com/office/officeart/2005/8/layout/process2"/>
    <dgm:cxn modelId="{51D56F6F-AC22-4BDF-868A-62C1D573721C}" type="presOf" srcId="{64701999-5D93-402A-8593-9EFA2602D6AD}" destId="{BFBC7743-6100-4300-BCC6-B15148855FD3}" srcOrd="0" destOrd="0" presId="urn:microsoft.com/office/officeart/2005/8/layout/process2"/>
    <dgm:cxn modelId="{9E10048C-8A76-4509-94E7-EDA1DC0CF5BA}" srcId="{1E5FCE6F-4C74-4531-A926-FD4B9CAA5C74}" destId="{342CA301-7A5F-474E-B178-3C89D1A60BD5}" srcOrd="1" destOrd="0" parTransId="{EBEB946B-129F-47B6-A171-74DE97049014}" sibTransId="{65B84EDC-B236-4CD4-A03B-BFC307165D6D}"/>
    <dgm:cxn modelId="{301A8C5E-12EA-4893-A75A-3C761C050203}" srcId="{1E5FCE6F-4C74-4531-A926-FD4B9CAA5C74}" destId="{C1F10D37-A5C4-4D17-9C00-53600CAE658C}" srcOrd="3" destOrd="0" parTransId="{A0ECE1D9-DA35-46C2-88D3-9DB0D0CAC4F3}" sibTransId="{0AAC39EB-E67F-41FB-BD2B-DFB277C985AD}"/>
    <dgm:cxn modelId="{CA7AE356-8B0F-41C6-BA9B-D2DD9480B161}" srcId="{1E5FCE6F-4C74-4531-A926-FD4B9CAA5C74}" destId="{64701999-5D93-402A-8593-9EFA2602D6AD}" srcOrd="0" destOrd="0" parTransId="{5A1F65C6-9975-4E2A-AEF2-D69EF1ECBBDD}" sibTransId="{EFF6550E-CDC6-4587-852B-4FA88B6C19D9}"/>
    <dgm:cxn modelId="{F2D29951-7FE2-4DF5-8293-1EEC280600FB}" srcId="{1E5FCE6F-4C74-4531-A926-FD4B9CAA5C74}" destId="{75F1595B-9DC1-4B88-AFB9-7F860C7EAD14}" srcOrd="2" destOrd="0" parTransId="{305E6572-D270-4DD6-B1F0-744AB396B088}" sibTransId="{1EA03921-9DBD-40AB-B8D2-11D81ECC71B3}"/>
    <dgm:cxn modelId="{6AA7A102-B293-4F0B-BD2A-DE76E9EE768A}" type="presOf" srcId="{EFF6550E-CDC6-4587-852B-4FA88B6C19D9}" destId="{F20657B7-DDF9-42B4-BA73-CC1EEF214012}" srcOrd="1" destOrd="0" presId="urn:microsoft.com/office/officeart/2005/8/layout/process2"/>
    <dgm:cxn modelId="{3CAA2390-A9B6-4512-A33B-14DDBB54A671}" type="presOf" srcId="{65B84EDC-B236-4CD4-A03B-BFC307165D6D}" destId="{BD7B1B47-2047-4A7B-8723-D9D676E1C5D7}" srcOrd="1" destOrd="0" presId="urn:microsoft.com/office/officeart/2005/8/layout/process2"/>
    <dgm:cxn modelId="{B7093B92-BA49-484C-ABD3-A388B12593D0}" type="presOf" srcId="{1EA03921-9DBD-40AB-B8D2-11D81ECC71B3}" destId="{06C4E8E0-3118-44DE-A506-39F036284EDC}" srcOrd="1" destOrd="0" presId="urn:microsoft.com/office/officeart/2005/8/layout/process2"/>
    <dgm:cxn modelId="{47CA8C98-2747-4C82-807A-ED88034B7065}" type="presOf" srcId="{342CA301-7A5F-474E-B178-3C89D1A60BD5}" destId="{5E26FA51-BA68-4B43-8140-950EF7551717}" srcOrd="0" destOrd="0" presId="urn:microsoft.com/office/officeart/2005/8/layout/process2"/>
    <dgm:cxn modelId="{55BC40D3-BF6E-432E-9B72-66B0435904D9}" type="presOf" srcId="{75F1595B-9DC1-4B88-AFB9-7F860C7EAD14}" destId="{B56E9AE9-C136-4969-AE67-8A1E2E15AE48}" srcOrd="0" destOrd="0" presId="urn:microsoft.com/office/officeart/2005/8/layout/process2"/>
    <dgm:cxn modelId="{45BE9A7F-6925-4EF6-8D0C-EE6FE351424B}" type="presOf" srcId="{65B84EDC-B236-4CD4-A03B-BFC307165D6D}" destId="{82E5DA60-0139-49F6-A80A-18A52FCEBE43}" srcOrd="0" destOrd="0" presId="urn:microsoft.com/office/officeart/2005/8/layout/process2"/>
    <dgm:cxn modelId="{28BC06D4-C7CA-4D50-B7A3-5FC6BE778BD8}" type="presOf" srcId="{EFF6550E-CDC6-4587-852B-4FA88B6C19D9}" destId="{4A2CEA36-AA38-4A75-9671-D73CBAB0F95A}" srcOrd="0" destOrd="0" presId="urn:microsoft.com/office/officeart/2005/8/layout/process2"/>
    <dgm:cxn modelId="{13E491AA-9885-4505-A1E5-D4B3D4C75E7A}" type="presOf" srcId="{1EA03921-9DBD-40AB-B8D2-11D81ECC71B3}" destId="{B4DC5FB2-E190-4FFD-B1B1-765097A88FA4}" srcOrd="0" destOrd="0" presId="urn:microsoft.com/office/officeart/2005/8/layout/process2"/>
    <dgm:cxn modelId="{D2249381-9F61-4496-AB00-8F2A5BC710AF}" type="presParOf" srcId="{BF020A93-9E93-4A86-9A3D-356161A8827E}" destId="{BFBC7743-6100-4300-BCC6-B15148855FD3}" srcOrd="0" destOrd="0" presId="urn:microsoft.com/office/officeart/2005/8/layout/process2"/>
    <dgm:cxn modelId="{66E4BE57-DBBA-4B14-AD81-115E8F7BB49D}" type="presParOf" srcId="{BF020A93-9E93-4A86-9A3D-356161A8827E}" destId="{4A2CEA36-AA38-4A75-9671-D73CBAB0F95A}" srcOrd="1" destOrd="0" presId="urn:microsoft.com/office/officeart/2005/8/layout/process2"/>
    <dgm:cxn modelId="{DFCD4337-C7D4-4288-9B52-3C540C1CEE27}" type="presParOf" srcId="{4A2CEA36-AA38-4A75-9671-D73CBAB0F95A}" destId="{F20657B7-DDF9-42B4-BA73-CC1EEF214012}" srcOrd="0" destOrd="0" presId="urn:microsoft.com/office/officeart/2005/8/layout/process2"/>
    <dgm:cxn modelId="{BDA46C53-2AF5-4243-A60C-F1FE4FEB5400}" type="presParOf" srcId="{BF020A93-9E93-4A86-9A3D-356161A8827E}" destId="{5E26FA51-BA68-4B43-8140-950EF7551717}" srcOrd="2" destOrd="0" presId="urn:microsoft.com/office/officeart/2005/8/layout/process2"/>
    <dgm:cxn modelId="{BD92F7B5-D94F-4F32-B1EB-3E9F4270E911}" type="presParOf" srcId="{BF020A93-9E93-4A86-9A3D-356161A8827E}" destId="{82E5DA60-0139-49F6-A80A-18A52FCEBE43}" srcOrd="3" destOrd="0" presId="urn:microsoft.com/office/officeart/2005/8/layout/process2"/>
    <dgm:cxn modelId="{0295DBC4-7D63-4BD3-BD47-68A376C8A4ED}" type="presParOf" srcId="{82E5DA60-0139-49F6-A80A-18A52FCEBE43}" destId="{BD7B1B47-2047-4A7B-8723-D9D676E1C5D7}" srcOrd="0" destOrd="0" presId="urn:microsoft.com/office/officeart/2005/8/layout/process2"/>
    <dgm:cxn modelId="{82F543D4-A57E-45D9-B52C-1F424E2D3C74}" type="presParOf" srcId="{BF020A93-9E93-4A86-9A3D-356161A8827E}" destId="{B56E9AE9-C136-4969-AE67-8A1E2E15AE48}" srcOrd="4" destOrd="0" presId="urn:microsoft.com/office/officeart/2005/8/layout/process2"/>
    <dgm:cxn modelId="{3910E3FF-7717-432F-BD8D-0611372A711C}" type="presParOf" srcId="{BF020A93-9E93-4A86-9A3D-356161A8827E}" destId="{B4DC5FB2-E190-4FFD-B1B1-765097A88FA4}" srcOrd="5" destOrd="0" presId="urn:microsoft.com/office/officeart/2005/8/layout/process2"/>
    <dgm:cxn modelId="{BADE4180-4B6C-4313-9971-EB4157A25E4B}" type="presParOf" srcId="{B4DC5FB2-E190-4FFD-B1B1-765097A88FA4}" destId="{06C4E8E0-3118-44DE-A506-39F036284EDC}" srcOrd="0" destOrd="0" presId="urn:microsoft.com/office/officeart/2005/8/layout/process2"/>
    <dgm:cxn modelId="{50A3224A-4891-4EFD-9921-251D43547215}" type="presParOf" srcId="{BF020A93-9E93-4A86-9A3D-356161A8827E}" destId="{36DF9AE9-6075-4AC2-A681-B31FA3AF9D46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612" cy="497759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921" y="0"/>
            <a:ext cx="2890611" cy="497759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r">
              <a:defRPr sz="1200"/>
            </a:lvl1pPr>
          </a:lstStyle>
          <a:p>
            <a:fld id="{3F336C84-5B4D-4F83-8AD8-C8E049D6B833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467"/>
            <a:ext cx="2890612" cy="497759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921" y="9430467"/>
            <a:ext cx="2890611" cy="497759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r">
              <a:defRPr sz="1200"/>
            </a:lvl1pPr>
          </a:lstStyle>
          <a:p>
            <a:fld id="{15116452-DC81-443D-A6D9-34A9AB91B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27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89341" cy="496075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5" y="2"/>
            <a:ext cx="2889341" cy="496075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r">
              <a:defRPr sz="1200"/>
            </a:lvl1pPr>
          </a:lstStyle>
          <a:p>
            <a:fld id="{21D215F5-E67B-401B-9B18-BC65DD5AFA5B}" type="datetimeFigureOut">
              <a:rPr lang="th-TH" smtClean="0"/>
              <a:t>01/05/60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99" tIns="45299" rIns="90599" bIns="45299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312" y="4715234"/>
            <a:ext cx="5336466" cy="4468038"/>
          </a:xfrm>
          <a:prstGeom prst="rect">
            <a:avLst/>
          </a:prstGeom>
        </p:spPr>
        <p:txBody>
          <a:bodyPr vert="horz" lIns="90599" tIns="45299" rIns="90599" bIns="4529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470"/>
            <a:ext cx="2889341" cy="496075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5" y="9430470"/>
            <a:ext cx="2889341" cy="496075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r">
              <a:defRPr sz="1200"/>
            </a:lvl1pPr>
          </a:lstStyle>
          <a:p>
            <a:fld id="{B6AB3B22-D2B2-42A3-8905-D2C6FE6F07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29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AB3B22-D2B2-42A3-8905-D2C6FE6F0786}" type="slidenum">
              <a:rPr lang="th-TH" smtClean="0">
                <a:solidFill>
                  <a:prstClr val="black"/>
                </a:solidFill>
              </a:rPr>
              <a:pPr/>
              <a:t>6</a:t>
            </a:fld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754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DDC6D-64A7-417A-BE72-537F22546F8D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FA082-C88A-454C-9166-E6EE1AF4CE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501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4476D-C3BD-45D1-8682-767E5E85B359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0FFC1-28EC-4DDF-9578-98A7BA29AE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92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0E369-F17E-4573-8218-3CDA3C59DB49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74F93-C673-43D7-B353-234283E802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508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6A6BA-875F-4E7F-A6CF-E8A0F839BABD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967F2-F748-42CB-8B4E-F426853E5F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272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BDC5D-4BFA-444F-B842-8905B0800A19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F1FE1-80E9-46A1-8789-86EBAD5D0E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311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94AA7-0647-4242-807A-6F46B6C4821B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BC81A-5278-432E-AC73-1775FF06A7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840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53917-90EF-4607-BF90-74BB1145C373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4D3C8-F90C-4670-AAE9-6CC031CD7D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823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C5CA9-B582-48B5-B7ED-28830ED5E99B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F38EB-1005-4AA5-B993-2B888ED8B45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1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BAC13-CDDD-4277-B3D1-E0D59396AFD3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38309-B7CF-4FE6-931E-06F5AA314A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4834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C2583-3126-40D3-B0B5-6DACAB185DF8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713CA-10C9-4C7C-99F9-1D742AB8D53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522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BA924-DFA0-4AAE-B183-80900C8DE692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442D4-7034-45C8-8CE1-80EE3FED10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4840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864DC-CC7C-4273-A4C5-A87504C992B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193870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B0E1A-2ECB-44EB-93EB-AB54E62E35A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97477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C2751-EF28-498E-A879-C289D52D080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58183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07C10-04D6-405B-9F2B-F325AC913299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889752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CBB58-E993-4480-9038-30F0730BF15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678402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9F247-45CB-4306-B37B-29A796DDB1E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76068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F3ED1-4657-4799-9E7C-0D87E10A3E2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4675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C87D3-A012-418D-853C-6BEB6F0BD6F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666671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347B7-4871-420F-9173-2A388B13DEF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95825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3D863-B005-431E-885A-732007527CB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096425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102BE-77DF-4840-A597-7AE594D29149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339303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F7770-F294-46E8-9A32-EF4AFB5E0DE0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6FE9C-B192-4977-8A55-94B05BC3AD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7094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9F612-F282-42E5-BC63-F0545942A93C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B1C68-9AF0-4DA1-AE08-F0ADE35A80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7286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5C0CC-C62D-49D6-8A02-F1503569F82A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0ACAC-20D7-41CE-BCA2-021C8ADD67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3550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15815-3C0E-4FB4-810A-F7CDE62A0D5F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A0EA2-DC3A-401F-A2A4-C9469DEC4D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0231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FF87B-8C8F-4470-B0ED-FB99B82D3C81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D3EFD-FEEE-49AF-A51E-C4A43DECBE8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2363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1E63C-19DD-455C-885B-57145333CBD5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FED6A-B568-4888-829A-1C1742D6338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788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26634-4D99-4BD5-92E5-6D000B3219D5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CA008-2BFE-4438-9957-E9D14DCE1E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9185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F2D87-5BEC-429C-8FD8-BB259927C416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32ADE-72DE-4270-B045-DA8C037198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8591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DD1FD-A1C8-4421-98A1-EBB77785D463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87FDF-2A25-46E8-919C-D490C062A66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196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2BA94-DC52-46E8-ACED-60DE5B63E069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CA67C-1D76-432E-90C3-65C5CBEABE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2140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B784B-4C46-41B1-8DCE-D0158713F915}" type="datetime1">
              <a:rPr lang="th-TH">
                <a:solidFill>
                  <a:srgbClr val="000000"/>
                </a:solidFill>
              </a:rPr>
              <a:pPr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4D801-7503-4C28-BEF2-602E6FAB06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52715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150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1230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7887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4683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322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8437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4900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209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5790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6936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6B1-4678-42C7-A90D-E9416CA87127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224-C44E-40A7-92DE-F823534F149D}" type="slidenum">
              <a:rPr lang="th-TH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18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0C963-985B-4519-BD42-40C900152F83}" type="datetimeFigureOut">
              <a:rPr lang="th-TH" smtClean="0"/>
              <a:pPr/>
              <a:t>01/05/60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70E0D-F06D-4034-8961-D2802C798264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12F8E-1CDC-4651-B9B8-C87265980610}" type="datetime1">
              <a:rPr lang="th-TH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CF72E5-8B40-4480-8E85-6FEF808C9A2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1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th-TH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6C6C8-7CD5-4B64-AB87-2091C7C1A488}" type="datetimeFigureOut">
              <a:rPr lang="th-TH"/>
              <a:pPr>
                <a:defRPr/>
              </a:pPr>
              <a:t>01/05/60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8CB603-EDC6-47D6-92F4-392B7E3C8D1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512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2F3C83-86C8-4E0A-A160-DD7F70B611CD}" type="datetime1">
              <a:rPr lang="th-TH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01/05/60</a:t>
            </a:fld>
            <a:endParaRPr lang="th-TH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184533-F450-4E32-8870-24F44B57B74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81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6C6B1-4678-42C7-A90D-E9416CA87127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01/05/60</a:t>
            </a:fld>
            <a:endParaRPr lang="th-TH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36224-C44E-40A7-92DE-F823534F149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29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 txBox="1">
            <a:spLocks/>
          </p:cNvSpPr>
          <p:nvPr/>
        </p:nvSpPr>
        <p:spPr bwMode="auto">
          <a:xfrm>
            <a:off x="838200" y="762000"/>
            <a:ext cx="7424738" cy="3124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h-TH" sz="3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มาตรฐาน </a:t>
            </a: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YFHS </a:t>
            </a:r>
          </a:p>
          <a:p>
            <a:pPr lvl="0"/>
            <a:r>
              <a:rPr lang="en-US" b="1" kern="0" dirty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(Youth Friendly Health Services )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&amp;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แบบประเมินตนเอง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/>
            </a:r>
            <a:b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</a:b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/>
            </a:r>
            <a:b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</a:br>
            <a:r>
              <a:rPr kumimoji="0" lang="th-TH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                                   </a:t>
            </a:r>
            <a:r>
              <a:rPr kumimoji="0" lang="th-TH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สำนักอนามัยการเจริญพันธุ์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ngsana New"/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329" y="3996159"/>
            <a:ext cx="2160240" cy="25922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48" y="3996159"/>
            <a:ext cx="1858357" cy="25156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21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546448"/>
            <a:ext cx="7848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ส่วนที่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ความคิดเห็นต่อมาตรฐาน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YFHS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934857"/>
              </p:ext>
            </p:extLst>
          </p:nvPr>
        </p:nvGraphicFramePr>
        <p:xfrm>
          <a:off x="251520" y="1412776"/>
          <a:ext cx="8712969" cy="4896286"/>
        </p:xfrm>
        <a:graphic>
          <a:graphicData uri="http://schemas.openxmlformats.org/drawingml/2006/table">
            <a:tbl>
              <a:tblPr firstRow="1" firstCol="1" bandRow="1"/>
              <a:tblGrid>
                <a:gridCol w="3733791"/>
                <a:gridCol w="1317809"/>
                <a:gridCol w="981563"/>
                <a:gridCol w="1219689"/>
                <a:gridCol w="1366161"/>
                <a:gridCol w="93956"/>
              </a:tblGrid>
              <a:tr h="53234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ประเด็นคำถาม</a:t>
                      </a:r>
                      <a:endParaRPr lang="en-US" sz="16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ระดับความ</a:t>
                      </a:r>
                      <a:r>
                        <a:rPr lang="th-TH" sz="20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คิดเห็น                    </a:t>
                      </a:r>
                      <a:endParaRPr lang="en-US" sz="16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478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น้อยที่สุด</a:t>
                      </a:r>
                      <a:r>
                        <a:rPr lang="en-US" sz="2000" b="1" baseline="30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น้อย</a:t>
                      </a:r>
                      <a:r>
                        <a:rPr lang="th-TH" sz="2000" b="1" baseline="30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มาก</a:t>
                      </a:r>
                      <a:r>
                        <a:rPr lang="th-TH" sz="2000" b="1" baseline="30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มากที่สุด</a:t>
                      </a:r>
                      <a:r>
                        <a:rPr lang="en-US" sz="2000" b="1" baseline="30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234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 typeface="+mj-lt"/>
                        <a:buNone/>
                      </a:pPr>
                      <a:r>
                        <a:rPr lang="en-US" sz="2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</a:t>
                      </a:r>
                      <a:r>
                        <a:rPr lang="en-US" sz="20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th-TH" sz="2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อ่าน</a:t>
                      </a:r>
                      <a:r>
                        <a:rPr lang="th-TH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เข้าใจง่าย</a:t>
                      </a:r>
                      <a:endParaRPr lang="en-US" sz="16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234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 typeface="+mj-lt"/>
                        <a:buNone/>
                      </a:pPr>
                      <a:r>
                        <a:rPr lang="en-US" sz="2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 </a:t>
                      </a:r>
                      <a:r>
                        <a:rPr lang="th-TH" sz="2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ง่าย</a:t>
                      </a:r>
                      <a:r>
                        <a:rPr lang="th-TH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ต่อการนำไปใช้ในการ</a:t>
                      </a:r>
                      <a:r>
                        <a:rPr lang="th-TH" sz="2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เป็นผู้</a:t>
                      </a:r>
                      <a:r>
                        <a:rPr lang="th-TH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ประเมินโรงพยาบาล</a:t>
                      </a:r>
                      <a:endParaRPr lang="en-US" sz="16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234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 typeface="+mj-lt"/>
                        <a:buNone/>
                      </a:pPr>
                      <a:r>
                        <a:rPr lang="en-US" sz="2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 </a:t>
                      </a:r>
                      <a:r>
                        <a:rPr lang="th-TH" sz="2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มี</a:t>
                      </a:r>
                      <a:r>
                        <a:rPr lang="th-TH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ประโยชน์ต่อการพัฒนางานสุขภาพวัยรุ่น</a:t>
                      </a:r>
                      <a:endParaRPr lang="en-US" sz="16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234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 typeface="+mj-lt"/>
                        <a:buNone/>
                      </a:pPr>
                      <a:r>
                        <a:rPr lang="en-US" sz="2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  </a:t>
                      </a:r>
                      <a:r>
                        <a:rPr lang="th-TH" sz="20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ระดับ</a:t>
                      </a:r>
                      <a:r>
                        <a:rPr lang="th-TH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ความพึงพอใจต่อมาตรฐานในภาพรวม</a:t>
                      </a:r>
                      <a:endParaRPr lang="en-US" sz="16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65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590864" y="116632"/>
            <a:ext cx="81575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5.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ท่าน</a:t>
            </a:r>
            <a:r>
              <a:rPr lang="th-TH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ไม่พึงพอใจ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ต่อมาตรฐานในเรื่องใดบ้าง </a:t>
            </a:r>
            <a:r>
              <a:rPr lang="en-US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th-TH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ตอบได้มากกว่า 1 ข้อ)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ระบุสิ่งที่ไม่พึงพอใจ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เนื้อหาในมาตรฐาน ระบุ.........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การเยี่ยมประเมิน ระบุ........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...................................................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ระบบการให้คะแนน ระบุ........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...................................................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กระบวนการประเมินรับรอง ระบุ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การพัฒนาศักยภาพบุคลากรศูนย์อนามัย ระบุ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อื่น ๆ ระบุ.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ท่านต้องการการสนับสนุนจากส่วนกลางในเรื่องใดบ้าง </a:t>
            </a:r>
            <a:r>
              <a:rPr lang="th-TH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(ตอบได้มากกว่า 1 ข้อ)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การพัฒนาศักยภาพทีมศูนย์อนามัย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เอกสารวิชาการ ระบุ...........................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...................................................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ขอให้ส่วนกลางเป็นพี่เลี้ยงในการเข้าเยี่ยมพัฒนาโรงพยาบาล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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อื่น ๆ ระบุ........................................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7.  ท่านมีความคิดเห็นอย่างไร หากกรมอนามัยจะเปลี่ยนบทบาทเป็นเพียงผู้เยี่ยมเสริมพลังโรงพยาบาลตามมาตรฐาน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YFHS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</a:t>
            </a:r>
            <a:r>
              <a:rPr lang="en-US" sz="1600" baseline="300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เห็นด้วย ระบุเหตุผล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</a:t>
            </a:r>
            <a:r>
              <a:rPr lang="en-US" sz="1600" baseline="300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6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ไม่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เห็นด้วย ระบุเหตุผล.....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................................................... </a:t>
            </a:r>
          </a:p>
          <a:p>
            <a:pPr>
              <a:lnSpc>
                <a:spcPct val="150000"/>
              </a:lnSpc>
            </a:pP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</a:t>
            </a:r>
            <a:r>
              <a:rPr lang="en-US" sz="1600" baseline="300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US" sz="16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ไม่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มีความคิดเห็น ระบุเหตุผล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</a:t>
            </a:r>
          </a:p>
          <a:p>
            <a:pPr>
              <a:lnSpc>
                <a:spcPct val="150000"/>
              </a:lnSpc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49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788131" y="332656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ส่วนที่ </a:t>
            </a:r>
            <a:r>
              <a:rPr lang="en-US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: ความคิดเห็นต่อการพัฒนา</a:t>
            </a:r>
            <a:r>
              <a:rPr lang="th-TH" sz="1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มาตรฐาน </a:t>
            </a:r>
            <a:r>
              <a:rPr lang="en-US" sz="1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YFHS</a:t>
            </a:r>
            <a:r>
              <a:rPr lang="th-TH" sz="1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และ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แบบประเมินตนเอง เพื่อการพัฒนาระบบการให้บริการที่เป็นมิตรสำหรับวัยรุ่นและ</a:t>
            </a:r>
            <a:r>
              <a:rPr lang="th-TH" sz="1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เยาวชนใน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323528" y="1484784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.1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มาตรฐาน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ควรมีการพัฒนาและทบทวนทุกกี่ปี 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   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ไม่จำเป็นต้องทบทวน (ข้ามไปตอบข้อ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.3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)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ทุก 2 ปี  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ทุก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ปี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ทุก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ปี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      </a:t>
            </a:r>
          </a:p>
          <a:p>
            <a:endParaRPr lang="en-US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3.2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ประเด็นใดบ้างของมาตรฐาน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ที่ควรมีการพัฒนาและทบทวน </a:t>
            </a:r>
            <a:r>
              <a:rPr lang="th-TH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(ตอบได้มากกว่า </a:t>
            </a:r>
            <a:r>
              <a:rPr lang="en-US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ข้อ)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    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ระบบการประเมินและรับรอง 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แบบประเมินตนเอง 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เกณฑ์/แนวทางการประเมิน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3.3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ท่านคิดว่า มาตรฐาน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ควรได้รับการใช้ในการประเมินโรงพยาบาลนอก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สังกัด</a:t>
            </a:r>
          </a:p>
          <a:p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กระทรวง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สาธารณสุขหรือไม่ 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ขอทราบเหตุผล)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     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ควร 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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เหตุผล …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………………………………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     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ไม่ควร 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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เหตุผล …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………………………………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</a:t>
            </a:r>
            <a:endParaRPr lang="th-TH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th-TH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3.4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ท่านคิดว่าผลของการพัฒนาคุณภาพการให้บริการตามมาตรฐาน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มีผลต่อการลดปัญหาสุขภาพวัยรุ่น</a:t>
            </a:r>
            <a:r>
              <a:rPr lang="th-TH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ในพื้นที่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อย่างไร 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    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ไม่มี 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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เหตุผล …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………………………………………………………………</a:t>
            </a:r>
          </a:p>
          <a:p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   </a:t>
            </a:r>
            <a:r>
              <a:rPr lang="en-US" sz="16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มี 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</a:t>
            </a:r>
            <a:r>
              <a:rPr lang="th-TH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เหตุผล …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………………………………………………………………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76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491062" y="116632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ส่วนที่ </a:t>
            </a:r>
            <a: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th-TH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ประเมินความคิดเห็นต่อ</a:t>
            </a:r>
            <a:r>
              <a:rPr lang="th-TH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มาตรฐาน 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และ</a:t>
            </a:r>
            <a:r>
              <a:rPr lang="th-TH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แบบประเมินตนเอง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467254"/>
              </p:ext>
            </p:extLst>
          </p:nvPr>
        </p:nvGraphicFramePr>
        <p:xfrm>
          <a:off x="347047" y="639326"/>
          <a:ext cx="8424935" cy="6131647"/>
        </p:xfrm>
        <a:graphic>
          <a:graphicData uri="http://schemas.openxmlformats.org/drawingml/2006/table">
            <a:tbl>
              <a:tblPr firstRow="1" firstCol="1" bandRow="1"/>
              <a:tblGrid>
                <a:gridCol w="4851078"/>
                <a:gridCol w="984032"/>
                <a:gridCol w="862713"/>
                <a:gridCol w="866084"/>
                <a:gridCol w="861028"/>
              </a:tblGrid>
              <a:tr h="48916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ประเด็นคำถาม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ระดับความคิดเห็น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น้อยที่สุด</a:t>
                      </a:r>
                      <a:r>
                        <a:rPr lang="en-US" sz="1600" b="1" baseline="30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น้อย</a:t>
                      </a:r>
                      <a:r>
                        <a:rPr lang="th-TH" sz="1600" b="1" baseline="30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มาก</a:t>
                      </a:r>
                      <a:r>
                        <a:rPr lang="th-TH" sz="1600" b="1" baseline="30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มากที่สุด</a:t>
                      </a:r>
                      <a:r>
                        <a:rPr lang="en-US" sz="1600" b="1" baseline="300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เนื้อหาสาระ</a:t>
                      </a: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เนื้อหาตรงตามความต้องการ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ความเหมาะสมของการจัดหมวดหมู่และลำดับ เนื้อหาตามองค์ประกอบ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ภาษามีความเข้าใจง่าย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ความชัดเจนของระดับการประเมินคะแนน  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ชัดเจน แบ่งระดับได้ง่าย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เกณฑ์การให้คะแนนแต่ละองค์ประกอบ    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รูปแบบของผลิตภัณฑ์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ออกแบบปกได้น่าสนใจ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รูปเล่มและขนาดพอเหมาะ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รูปแบบและขนาดตัวอักษรอ่านง่าย 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ความพึงพอใจต่อมาตรฐานบริการสุขภาพที่เป็นมิตร</a:t>
                      </a: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สำหรับวัยรุ่น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และเยาวชน (ฉบับ</a:t>
                      </a:r>
                      <a:r>
                        <a:rPr lang="th-TH" sz="1600" b="1" dirty="0" err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บูรณา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การ) </a:t>
                      </a:r>
                      <a:r>
                        <a:rPr lang="th-TH" sz="1600" b="1" u="sng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ในภาพรวม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04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988840"/>
            <a:ext cx="8136904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แบบสอบถามความคิดเห็นที่มีต่อ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มาตรฐาน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YFHS</a:t>
            </a:r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และแบบประเมิน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ตนเอง</a:t>
            </a:r>
          </a:p>
          <a:p>
            <a:pPr algn="ctr"/>
            <a:endParaRPr lang="en-US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h-TH" sz="2400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สำหรับ ผู้บริหาร รพ. ผู้ให้บริการ </a:t>
            </a:r>
            <a:r>
              <a:rPr lang="en-US" sz="2400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YFHS </a:t>
            </a:r>
            <a:r>
              <a:rPr lang="th-TH" sz="2400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และผู้เกี่ยวข้อง</a:t>
            </a:r>
          </a:p>
          <a:p>
            <a:pPr algn="ctr"/>
            <a:r>
              <a:rPr lang="th-TH" sz="2400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ในโรงพยาบาลสังกัดสำนักงานปลัดกระทรวงสาธารณสุข</a:t>
            </a:r>
            <a:r>
              <a:rPr lang="en-US" sz="2400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400" i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3131840" y="5013288"/>
            <a:ext cx="33105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600" b="1" dirty="0" smtClean="0"/>
              <a:t>แบบฟอร์ม </a:t>
            </a:r>
            <a:r>
              <a:rPr lang="en-US" sz="3600" b="1" dirty="0" smtClean="0"/>
              <a:t>YFHS 02</a:t>
            </a:r>
            <a:endParaRPr lang="th-TH" sz="3600" b="1" dirty="0"/>
          </a:p>
        </p:txBody>
      </p:sp>
    </p:spTree>
    <p:extLst>
      <p:ext uri="{BB962C8B-B14F-4D97-AF65-F5344CB8AC3E}">
        <p14:creationId xmlns:p14="http://schemas.microsoft.com/office/powerpoint/2010/main" val="158967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548680"/>
            <a:ext cx="835292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คำชี้แจง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แบบสอบถาม</a:t>
            </a:r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นี้เป็นการสอบถามความคิดเห็นที่มีต่อ</a:t>
            </a: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มาตรฐาน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YFH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เพื่อประเมินมาตรฐาน </a:t>
            </a: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</a:t>
            </a:r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ประเมินและความพึง</a:t>
            </a: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พอใจ</a:t>
            </a:r>
          </a:p>
          <a:p>
            <a:endParaRPr lang="th-TH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มาตรฐาน </a:t>
            </a:r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หมายถึง  </a:t>
            </a: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มาตรฐาน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YFHS</a:t>
            </a: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และแบบประเมิน</a:t>
            </a: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ตนเอง</a:t>
            </a:r>
          </a:p>
          <a:p>
            <a:endParaRPr lang="th-TH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ผู้ตอบ</a:t>
            </a:r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แบบสอบถาม  คือ </a:t>
            </a:r>
            <a:endParaRPr lang="th-TH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- 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ผู้อำนวยการ</a:t>
            </a: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โรงพยาบาลหรือรักษาการในตำแหน่ง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ผู้อำนวยการ</a:t>
            </a:r>
          </a:p>
          <a:p>
            <a:pPr>
              <a:lnSpc>
                <a:spcPct val="150000"/>
              </a:lnSpc>
            </a:pP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โรงพยาบาลหรือรองผู้อำนวยการโรงพยาบาลหรือ</a:t>
            </a:r>
          </a:p>
          <a:p>
            <a:pPr>
              <a:lnSpc>
                <a:spcPct val="150000"/>
              </a:lnSpc>
            </a:pP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ผู้</a:t>
            </a: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ที่ผู้อำนวยการโรงพยาบาลมอบหมาย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th-TH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จำนวน </a:t>
            </a:r>
            <a:r>
              <a:rPr lang="th-TH" sz="2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คน</a:t>
            </a:r>
          </a:p>
          <a:p>
            <a:pPr>
              <a:lnSpc>
                <a:spcPct val="150000"/>
              </a:lnSpc>
            </a:pP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-  ผู้รับผิดชอบ</a:t>
            </a: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งานคลินิกวัยรุ่นของโรงพยาบาล </a:t>
            </a:r>
            <a:r>
              <a:rPr lang="th-TH" sz="2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จำนวน  2 </a:t>
            </a:r>
            <a:r>
              <a:rPr lang="th-TH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คน</a:t>
            </a:r>
            <a:endParaRPr lang="th-TH" sz="2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-  ผู้</a:t>
            </a: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ให้บริการในคลินิกที่เกี่ยวข้อง ได้แก่  คลินิกให้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คำปรึกษา</a:t>
            </a:r>
          </a:p>
          <a:p>
            <a:pPr>
              <a:lnSpc>
                <a:spcPct val="150000"/>
              </a:lnSpc>
            </a:pP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และ</a:t>
            </a: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งานวางแผนครอบครัว 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</a:t>
            </a:r>
            <a:r>
              <a:rPr lang="th-TH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จำนวน  </a:t>
            </a:r>
            <a:r>
              <a:rPr lang="th-TH" sz="2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คน</a:t>
            </a:r>
          </a:p>
          <a:p>
            <a:pPr>
              <a:lnSpc>
                <a:spcPct val="150000"/>
              </a:lnSpc>
            </a:pPr>
            <a:endParaRPr lang="th-TH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th-TH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84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2987824" y="764703"/>
            <a:ext cx="2927404" cy="451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</a:pPr>
            <a:r>
              <a:rPr lang="th-TH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ส่วนที่ </a:t>
            </a:r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th-TH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ข้อมูลทั่วไป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755576" y="1700808"/>
            <a:ext cx="74888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เพศ  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ชาย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หญิง       อายุ ...................... 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ปี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2.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ระดับการศึกษาสูงสุด 	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 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ต่ำกว่าปริญญาตรี   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ปริญญาตรี  </a:t>
            </a:r>
            <a:endParaRPr lang="th-TH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สูงกว่าปริญญา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ตรี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</a:t>
            </a:r>
            <a:r>
              <a:rPr lang="en-US" sz="20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อื่นๆ ระบุ..........................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3.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ผู้ตอบแบบสอบถาม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ผู้อำนวยการโรงพยาบาล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			        	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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รองผู้อำนวยการโรงพยาบาล   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ผู้รับผิดชอบงานคลินิกวัยรุ่น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	                     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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ผู้ให้บริการในคลินิกที่เกี่ยวข้อง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อื่น ๆ ระบุ...................................................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68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1240559" y="188640"/>
            <a:ext cx="71287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ส่วนที่ </a:t>
            </a:r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th-TH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ความคิดเห็นของท่านต่อมาตรฐาน </a:t>
            </a:r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YFHS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485980" y="836712"/>
            <a:ext cx="81184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มาตรฐาน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มีประโยชน์ต่อการพัฒนาบริการที่เป็นมิตรสำหรับวัยรุ่นและเยาวชนเพียงใด  </a:t>
            </a:r>
            <a:endParaRPr lang="th-TH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ท่านมีส่วนช่วยสนับสนุนการดำเนินงานโรงพยาบาลตามมาตรฐาน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อย่างไรบ้าง 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(ตอบได้มากกว่า </a:t>
            </a:r>
            <a:r>
              <a:rPr lang="en-US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ข้อ)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กำหนดนโยบาย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แต่งตั้งคณะกรรมการ คณะทำงานเพื่อขับเคลื่อนงาน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สนับสนุนทรัพยากร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(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คน เงิน ของ)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ควบคุม กำกับ ติดตามผลการดำเนินงาน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อื่น ๆ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ระบุ..................</a:t>
            </a:r>
          </a:p>
          <a:p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หากท่านต้องการพัฒนางานโรงพยาบาลตามมาตรฐาน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YFHS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ท่านจะ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ขอรับ</a:t>
            </a:r>
          </a:p>
          <a:p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การ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เยี่ยมพัฒนาจากทีม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ของกรม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อนามัยหรือไม่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ขอรับการเยี่ยมพัฒนา ระบุเหตุผล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</a:t>
            </a:r>
          </a:p>
          <a:p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ไม่ขอรับการเยี่ยมพัฒนา ระบุเหตุผล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</a:t>
            </a:r>
            <a:endParaRPr lang="th-TH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ไม่แน่ใจ ระบุ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เหตุผล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……………………………………………………….</a:t>
            </a:r>
            <a:endParaRPr lang="th-TH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4.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ท่านเคยอ่าน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มาตรฐาน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และ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แบบประเมิน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ตนเองหรือไม่ 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	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ไม่เคย   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เคยอ่านมาตรฐานเท่านั้น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        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เคยอ่านแบบประเมินตนเองเท่านั้น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</a:p>
          <a:p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        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เคยอ่านทั้งมาตรฐานและแบบประเมินตนเอง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8" name="ตาราง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352389"/>
              </p:ext>
            </p:extLst>
          </p:nvPr>
        </p:nvGraphicFramePr>
        <p:xfrm>
          <a:off x="1043609" y="1556792"/>
          <a:ext cx="7325740" cy="293497"/>
        </p:xfrm>
        <a:graphic>
          <a:graphicData uri="http://schemas.openxmlformats.org/drawingml/2006/table">
            <a:tbl>
              <a:tblPr firstRow="1" firstCol="1" bandRow="1"/>
              <a:tblGrid>
                <a:gridCol w="1464701"/>
                <a:gridCol w="1464701"/>
                <a:gridCol w="1465446"/>
                <a:gridCol w="1465446"/>
                <a:gridCol w="146544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</a:t>
                      </a:r>
                      <a:r>
                        <a:rPr lang="en-US" sz="1800" b="0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</a:t>
                      </a:r>
                      <a:r>
                        <a:rPr lang="th-TH" sz="1800" b="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น้อยที่สุด</a:t>
                      </a:r>
                      <a:endParaRPr lang="en-US" sz="12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  </a:t>
                      </a:r>
                      <a:r>
                        <a:rPr lang="en-US" sz="1800" b="0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1800" b="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1800" b="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น้อย</a:t>
                      </a:r>
                      <a:endParaRPr lang="en-US" sz="12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</a:t>
                      </a:r>
                      <a:r>
                        <a:rPr lang="en-US" sz="1800" b="0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lang="th-TH" sz="1800" b="0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1800" b="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ปานกลาง</a:t>
                      </a:r>
                      <a:endParaRPr lang="en-US" sz="12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  </a:t>
                      </a:r>
                      <a:r>
                        <a:rPr lang="en-US" sz="1800" b="0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r>
                        <a:rPr lang="th-TH" sz="1800" b="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มาก</a:t>
                      </a:r>
                      <a:endParaRPr lang="en-US" sz="12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</a:t>
                      </a:r>
                      <a:r>
                        <a:rPr lang="en-US" sz="1800" b="0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th-TH" sz="1800" b="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มากที่สุด</a:t>
                      </a:r>
                      <a:endParaRPr lang="en-US" sz="12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92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467544" y="404664"/>
            <a:ext cx="828092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5. ท่านเคยใช้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มาตรฐาน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และ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แบบประเมินตนเอง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หรือไม่ 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ใช้ทุกครั้งในการรับการประเมิน           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ไม่เคยใช้เลย ระบุเหตุผล.....................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ใช้บางครั้งในการรับการประเมิน 			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6. ท่านได้รับมาตรฐาน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จากแหล่งใดบ้าง 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(ตอบได้มากกว่า </a:t>
            </a:r>
            <a:r>
              <a:rPr lang="en-US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ข้อ)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จากหน่วยงานต้นสังกัด	</a:t>
            </a:r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จากการเข้าร่วมประชุม/อบรม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จากการทำงานปกติ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	 	</a:t>
            </a:r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สืบค้นหาเอง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5</a:t>
            </a:r>
            <a:r>
              <a:rPr lang="en-US" sz="18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อื่นๆ ระบุ.......................................................................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7.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ท่านใช้ประโยชน์จากมาตรฐาน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ในเรื่องใดบ้าง 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(ตอบได้มากกว่า </a:t>
            </a:r>
            <a:r>
              <a:rPr lang="en-US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ข้อ)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เป็นคู่มือ/แนวทางในการทำงาน	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เพื่อการสืบค้น/การอ้างอิง		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เผยแพร่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	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ไม่ได้ประโยชน์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อื่น ๆ...............................................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150125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414350" y="404664"/>
            <a:ext cx="842493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8.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ท่านคิดว่ามาตรฐาน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สามารถพัฒนาระบบบริการที่เป็นมิตรสำหรับวัยรุ่นและเยาวชนของ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โรงพยาบาลใน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ด้านใดบ้าง 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(ตอบได้มากกว่า </a:t>
            </a:r>
            <a:r>
              <a:rPr lang="en-US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ข้อ)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วัยรุ่นเข้าถึงบริการคุมกำเนิดได้เพิ่มขึ้น 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ลดพฤติกรรมเสี่ยงทางเพศในวัยรุ่นและเยาวชน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ลดการติดเชื้อจากโรคติดต่อทางเพศสัมพันธ์/เอดส์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th-TH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ลดการตั้งครรภ์ซ้ำในวัยรุ่น /ลดอัตราการคลอดในวัยรุ่น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th-TH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ลดการใช้สารเสพติด บุหรี่ แอลกอฮอล์ การติดเกม การพนัน และความรุนแรง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ระบบบริการที่มีประสิทธิภาพและเป็นมิตรสำหรับวัยรุ่นและเยาวชน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7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วัยรุ่นได้รับการดูแลทางสังคมจิตใจ (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Psychosocial care) 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8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วัยรุ่นได้รับการปรึกษาและบริการด้านอนามัยการเจริญพันธุ์เพิ่มขึ้น 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9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การสอนเพศศึกษาและทักษะชีวิต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บริการเชิงรุก 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	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อื่น ๆ โปรดระบุ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…………………………………………………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…..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95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4BDDC-CA96-4AF0-A8E7-7EC78D1CB3D0}" type="slidenum">
              <a:rPr lang="en-US"/>
              <a:pPr>
                <a:defRPr/>
              </a:pPr>
              <a:t>2</a:t>
            </a:fld>
            <a:endParaRPr lang="th-TH"/>
          </a:p>
        </p:txBody>
      </p:sp>
      <p:sp>
        <p:nvSpPr>
          <p:cNvPr id="74755" name="ตัวยึดหมายเลขภาพนิ่ง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r" eaLnBrk="1" hangingPunct="1"/>
            <a:fld id="{F6F2DA47-9531-4462-975F-622A10542F13}" type="slidenum">
              <a:rPr lang="en-US" sz="1400">
                <a:solidFill>
                  <a:srgbClr val="000000"/>
                </a:solidFill>
                <a:latin typeface="Calibri" pitchFamily="34" charset="0"/>
                <a:cs typeface="Cordia New" pitchFamily="34" charset="-34"/>
              </a:rPr>
              <a:pPr algn="r" eaLnBrk="1" hangingPunct="1"/>
              <a:t>2</a:t>
            </a:fld>
            <a:endParaRPr lang="th-TH" sz="1400">
              <a:solidFill>
                <a:srgbClr val="000000"/>
              </a:solidFill>
              <a:latin typeface="Calibri" pitchFamily="34" charset="0"/>
              <a:cs typeface="Cordia New" pitchFamily="34" charset="-34"/>
            </a:endParaRPr>
          </a:p>
        </p:txBody>
      </p:sp>
      <p:sp>
        <p:nvSpPr>
          <p:cNvPr id="3076" name="WordArt 3"/>
          <p:cNvSpPr>
            <a:spLocks noChangeArrowheads="1" noChangeShapeType="1" noTextEdit="1"/>
          </p:cNvSpPr>
          <p:nvPr/>
        </p:nvSpPr>
        <p:spPr bwMode="auto">
          <a:xfrm>
            <a:off x="1500166" y="965213"/>
            <a:ext cx="6119813" cy="43926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1" wrap="none" fromWordArt="1">
            <a:prstTxWarp prst="textArchUp">
              <a:avLst>
                <a:gd name="adj" fmla="val 10800005"/>
              </a:avLst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600" b="1" kern="10" dirty="0">
                <a:ln w="381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prstClr val="white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Tahoma"/>
                <a:ea typeface="Tahoma"/>
                <a:cs typeface="Tahoma"/>
              </a:rPr>
              <a:t>มาตรฐาน</a:t>
            </a:r>
            <a:r>
              <a:rPr lang="en-US" sz="3600" b="1" kern="10" dirty="0">
                <a:ln w="381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prstClr val="white"/>
                </a:soli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Tahoma"/>
                <a:ea typeface="Tahoma"/>
                <a:cs typeface="Tahoma"/>
              </a:rPr>
              <a:t>YFHS</a:t>
            </a:r>
          </a:p>
        </p:txBody>
      </p:sp>
      <p:sp>
        <p:nvSpPr>
          <p:cNvPr id="74757" name="WordArt 4"/>
          <p:cNvSpPr>
            <a:spLocks noChangeArrowheads="1" noChangeShapeType="1" noTextEdit="1"/>
          </p:cNvSpPr>
          <p:nvPr/>
        </p:nvSpPr>
        <p:spPr bwMode="auto">
          <a:xfrm>
            <a:off x="3419475" y="1844675"/>
            <a:ext cx="2232025" cy="574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th-TH" sz="3600" b="1" kern="10">
                <a:ln w="9525">
                  <a:solidFill>
                    <a:srgbClr val="00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00"/>
                    </a:gs>
                    <a:gs pos="100000">
                      <a:srgbClr val="00FF99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Tahoma"/>
                <a:ea typeface="Tahoma"/>
                <a:cs typeface="Tahoma"/>
              </a:rPr>
              <a:t>คืออะไร ?</a:t>
            </a:r>
          </a:p>
        </p:txBody>
      </p:sp>
      <p:sp>
        <p:nvSpPr>
          <p:cNvPr id="74758" name="Rectangle 5"/>
          <p:cNvSpPr>
            <a:spLocks noChangeArrowheads="1"/>
          </p:cNvSpPr>
          <p:nvPr/>
        </p:nvSpPr>
        <p:spPr bwMode="auto">
          <a:xfrm>
            <a:off x="395288" y="3352800"/>
            <a:ext cx="8388350" cy="2246313"/>
          </a:xfrm>
          <a:prstGeom prst="rect">
            <a:avLst/>
          </a:prstGeom>
          <a:solidFill>
            <a:srgbClr val="92D050"/>
          </a:solidFill>
          <a:ln w="3175">
            <a:solidFill>
              <a:srgbClr val="0066FF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/>
            <a:r>
              <a:rPr lang="th-TH" altLang="zh-CN" sz="2800" b="1">
                <a:solidFill>
                  <a:srgbClr val="BC041E"/>
                </a:solidFill>
                <a:latin typeface="Tahoma" pitchFamily="34" charset="0"/>
                <a:cs typeface="Tahoma" pitchFamily="34" charset="0"/>
              </a:rPr>
              <a:t>แนวทางการดำเนินงานเกี่ยวกับ</a:t>
            </a:r>
          </a:p>
          <a:p>
            <a:pPr algn="ctr" eaLnBrk="1" hangingPunct="1"/>
            <a:r>
              <a:rPr lang="th-TH" altLang="zh-CN" sz="2800" b="1">
                <a:solidFill>
                  <a:srgbClr val="BC041E"/>
                </a:solidFill>
                <a:latin typeface="Tahoma" pitchFamily="34" charset="0"/>
                <a:cs typeface="Tahoma" pitchFamily="34" charset="0"/>
              </a:rPr>
              <a:t>คุณภาพที่พึงประสงค์</a:t>
            </a:r>
          </a:p>
          <a:p>
            <a:pPr algn="ctr" eaLnBrk="1" hangingPunct="1"/>
            <a:r>
              <a:rPr lang="th-TH" altLang="zh-CN" sz="2800" b="1">
                <a:solidFill>
                  <a:srgbClr val="BC041E"/>
                </a:solidFill>
                <a:latin typeface="Tahoma" pitchFamily="34" charset="0"/>
                <a:cs typeface="Tahoma" pitchFamily="34" charset="0"/>
              </a:rPr>
              <a:t>ที่สถานบริการยึดเป็นแนวทางการดำเนินงาน</a:t>
            </a:r>
          </a:p>
          <a:p>
            <a:pPr algn="ctr" eaLnBrk="1" hangingPunct="1"/>
            <a:r>
              <a:rPr lang="th-TH" altLang="zh-CN" sz="2800" b="1">
                <a:solidFill>
                  <a:srgbClr val="BC041E"/>
                </a:solidFill>
                <a:latin typeface="Tahoma" pitchFamily="34" charset="0"/>
                <a:cs typeface="Tahoma" pitchFamily="34" charset="0"/>
              </a:rPr>
              <a:t>เพื่อให้วัยรุ่นเข้าถึงและใช้บริการ</a:t>
            </a:r>
          </a:p>
          <a:p>
            <a:pPr algn="ctr" eaLnBrk="1" hangingPunct="1"/>
            <a:r>
              <a:rPr lang="th-TH" altLang="zh-CN" sz="2800" b="1">
                <a:solidFill>
                  <a:srgbClr val="BC041E"/>
                </a:solidFill>
                <a:latin typeface="Tahoma" pitchFamily="34" charset="0"/>
                <a:cs typeface="Tahoma" pitchFamily="34" charset="0"/>
              </a:rPr>
              <a:t>ตามความต้องการ</a:t>
            </a:r>
          </a:p>
        </p:txBody>
      </p:sp>
      <p:sp>
        <p:nvSpPr>
          <p:cNvPr id="24583" name="ตัวยึดวันที่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C1B2265-6BA3-4A88-8DB4-AA47DBA408C0}" type="datetime1">
              <a:rPr lang="th-TH">
                <a:latin typeface="Arial" pitchFamily="34" charset="0"/>
              </a:rPr>
              <a:pPr>
                <a:defRPr/>
              </a:pPr>
              <a:t>01/05/60</a:t>
            </a:fld>
            <a:endParaRPr lang="th-TH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0603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สี่เหลี่ยมผืนผ้า 20"/>
          <p:cNvSpPr/>
          <p:nvPr/>
        </p:nvSpPr>
        <p:spPr>
          <a:xfrm>
            <a:off x="753065" y="404664"/>
            <a:ext cx="7560840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9.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โรงพยาบาลของท่านผ่านการประเมินและรับรองตามมาตรฐาน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YFHS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หรือไม่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ผ่าน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th-TH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ไม่ผ่าน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</a:t>
            </a:r>
            <a:r>
              <a:rPr lang="th-TH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ผ่านอย่างมีเงื่อนไข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</a:t>
            </a:r>
            <a:r>
              <a:rPr lang="th-TH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ยังไม่ขอรับการเยี่ยมประเมิน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สำหรับโรงพยาบาลที่ผ่านการประเมินและรับรองตามมาตรฐานฯ โรงพยาบาลมีคุณภาพการ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ดำเนินงานจัดบริการ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สุขภาพสำหรับวัยรุ่นและเยาวชนเป็นอย่างไร (ตอบได้มากกว่า 1 ข้อ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th-TH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มีคุณภาพมาตรฐาน               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	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วัยรุ่นมารับบริการเพิ่มขึ้น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วัยรุ่นมารับบริการน้อย         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	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ปัญหา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สุขภาพวัยรุ่นดีขึ้น 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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ไม่มีผลงานเชิงประจักษ์ </a:t>
            </a: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11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611560" y="260648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ส่วนที่ 3 ประเมินความคิดเห็นต่อ</a:t>
            </a:r>
            <a:r>
              <a:rPr lang="th-TH" sz="1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มาตรฐาน </a:t>
            </a:r>
            <a:r>
              <a:rPr lang="en-US" sz="1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YFHS</a:t>
            </a:r>
            <a:r>
              <a:rPr lang="th-TH" sz="1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และ</a:t>
            </a:r>
            <a:r>
              <a:rPr lang="th-TH" sz="1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แบบประเมินตนเอง</a:t>
            </a:r>
            <a:endParaRPr lang="en-US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743509"/>
              </p:ext>
            </p:extLst>
          </p:nvPr>
        </p:nvGraphicFramePr>
        <p:xfrm>
          <a:off x="251520" y="764704"/>
          <a:ext cx="8568952" cy="5715000"/>
        </p:xfrm>
        <a:graphic>
          <a:graphicData uri="http://schemas.openxmlformats.org/drawingml/2006/table">
            <a:tbl>
              <a:tblPr firstRow="1" firstCol="1" bandRow="1"/>
              <a:tblGrid>
                <a:gridCol w="4464496"/>
                <a:gridCol w="1080120"/>
                <a:gridCol w="1008112"/>
                <a:gridCol w="1008112"/>
                <a:gridCol w="1008112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ประเด็นคำถาม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ระดับความคิดเห็น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h-TH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น้อยที่สุด</a:t>
                      </a:r>
                      <a:r>
                        <a:rPr lang="en-US" sz="1400" b="1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105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h-TH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น้อย</a:t>
                      </a:r>
                      <a:r>
                        <a:rPr lang="th-TH" sz="1400" b="1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en-US" sz="105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h-TH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มาก</a:t>
                      </a:r>
                      <a:r>
                        <a:rPr lang="th-TH" sz="1400" b="1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en-US" sz="105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h-TH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มากที่สุด</a:t>
                      </a:r>
                      <a:r>
                        <a:rPr lang="en-US" sz="1400" b="1" baseline="30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en-US" sz="105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th-TH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เนื้อหาสาระ 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เนื้อหาตรงตามความต้องการ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ความเหมาะสมของการจัดหมวดหมู่และลำดับ เนื้อหาตามองค์ประกอบ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ภาษามีความเข้าใจง่าย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th-TH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ความชัดเจนของระดับการประเมินคะแนน  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ชัดเจน แบ่งระดับได้ง่าย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เกณฑ์การให้คะแนนแต่ละองค์ประกอบ    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lang="th-TH" sz="1600" b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รูปแบบของผลิตภัณฑ์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ออกแบบปกได้น่าสนใจ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รูปเล่มและขนาดพอเหมาะ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200"/>
                        <a:buFont typeface="Symbol"/>
                        <a:buChar char=""/>
                      </a:pPr>
                      <a:r>
                        <a:rPr lang="th-TH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รูปแบบและขนาดตัวอักษรอ่านง่าย 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r>
                        <a:rPr lang="th-TH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ความพึงพอใจต่อมาตรฐานบริการสุขภาพที่เป็นมิตรสำหรับวัยรุ่นและเยาวชน (ฉบับ</a:t>
                      </a:r>
                      <a:r>
                        <a:rPr lang="th-TH" sz="1400" b="1" dirty="0" err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บูรณา</a:t>
                      </a:r>
                      <a:r>
                        <a:rPr lang="th-TH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การ) </a:t>
                      </a:r>
                      <a:r>
                        <a:rPr lang="th-TH" sz="1400" b="1" u="sng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ในภาพรวม</a:t>
                      </a:r>
                      <a:endParaRPr lang="en-US" sz="105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195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31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467544" y="620688"/>
            <a:ext cx="7992888" cy="404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ข้อเสนอแนะต่อกรมอนามัย 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.............................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th-TH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th-TH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ท่าน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คิดว่า การขับเคลื่อนการดำเนินงานพัฒนาโรงพยาบาลตามมาตรฐาน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YFHS 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เป็นมาตรการหนึ่งในการลดอัตราการคลอดมีชีพของหญิงอายุ </a:t>
            </a: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15-19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ปี ได้มากน้อยเพียงใด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lang="th-TH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3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764704"/>
            <a:ext cx="7637027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 = 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โรงพยาบาลสังกัด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สำนักงานปลัดกระทรวง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สาธารณสุข</a:t>
            </a:r>
          </a:p>
          <a:p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(รพศ. </a:t>
            </a:r>
            <a:r>
              <a:rPr lang="th-TH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รพท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th-TH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รพช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.)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852 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</a:p>
          <a:p>
            <a:endParaRPr lang="th-TH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กลุ่มตัวอย่าง 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คือ  โรงพยาบาลสังกัดสำนักงานปลัดกระทรวงสาธารณสุข </a:t>
            </a:r>
            <a:endParaRPr lang="th-TH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ในเขตสุขภาพ 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12 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เขต  </a:t>
            </a:r>
          </a:p>
          <a:p>
            <a:endParaRPr lang="th-TH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การคัดเลือกตัวอย่างด้วยวิธีการสุ่มอย่างง่าย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(simple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random sampling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โดยเลือกจังหวัดที่ศูนย์อนามัยตั้งอยู่  และจังหวัดอื่นที่ในเขตสุขภาพ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รวม </a:t>
            </a:r>
            <a:r>
              <a:rPr lang="en-US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358 </a:t>
            </a:r>
            <a:r>
              <a:rPr lang="th-TH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</a:t>
            </a:r>
            <a:endParaRPr lang="th-TH" sz="20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5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539552" y="548680"/>
            <a:ext cx="835292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ผลการสุ่มจังหวัดเพื่อส่งแบบสำรวจการประเมินความพึงพอใจผลิตภัณฑ์สำคัญ </a:t>
            </a:r>
            <a:endParaRPr lang="th-TH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มี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ดังนี้</a:t>
            </a:r>
          </a:p>
          <a:p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</a:p>
          <a:p>
            <a:pPr marL="342900" indent="193675">
              <a:buFont typeface="Wingdings" pitchFamily="2" charset="2"/>
              <a:buChar char="q"/>
            </a:pP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โรงพยาบาลสังกัด </a:t>
            </a:r>
            <a:r>
              <a:rPr lang="th-TH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เชียงใหม่  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 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 น่าน 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แห่ง </a:t>
            </a:r>
          </a:p>
          <a:p>
            <a:pPr marL="342900" indent="193675">
              <a:buFont typeface="Wingdings" pitchFamily="2" charset="2"/>
              <a:buChar char="q"/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โรงพยาบาลส่งเสริมสุขภาพ </a:t>
            </a:r>
            <a:endParaRPr lang="th-TH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2</a:t>
            </a:r>
          </a:p>
          <a:p>
            <a:pPr marL="342900" indent="14288">
              <a:buFont typeface="Wingdings" pitchFamily="2" charset="2"/>
              <a:buChar char="q"/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สังกัด </a:t>
            </a:r>
            <a:r>
              <a:rPr lang="th-TH" sz="18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พิษณุโลก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th-TH" sz="1800" u="sng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อุตรดิตถ์ </a:t>
            </a:r>
            <a:r>
              <a:rPr lang="en-US" sz="1800" u="sng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 </a:t>
            </a:r>
            <a:r>
              <a:rPr lang="th-TH" sz="1800" u="sng" dirty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</a:p>
          <a:p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3</a:t>
            </a: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สังกัด </a:t>
            </a:r>
            <a:r>
              <a:rPr lang="th-TH" sz="18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นครสวรรค์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13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u="sng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พิจิตร  </a:t>
            </a:r>
            <a:r>
              <a:rPr lang="en-US" sz="1800" u="sng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 </a:t>
            </a:r>
            <a:r>
              <a:rPr lang="th-TH" sz="1800" u="sng" dirty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ส่งเสริมสุขภาพ </a:t>
            </a:r>
            <a:endParaRPr lang="th-TH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สังกัด </a:t>
            </a:r>
            <a:r>
              <a:rPr lang="th-TH" sz="18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สระบุรี 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ปทุมธานี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</a:p>
          <a:p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5</a:t>
            </a: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โรงพยาบาลสังกัด </a:t>
            </a:r>
            <a:r>
              <a:rPr lang="th-TH" sz="18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ราชบุรี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  <a:r>
              <a:rPr lang="en-US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สุพรรณบุรี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  <a:endParaRPr lang="th-TH" sz="1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ส่งเสริมสุขภาพ </a:t>
            </a:r>
            <a:endParaRPr lang="th-TH" sz="18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 </a:t>
            </a:r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lvl="0" indent="73025">
              <a:buFont typeface="Wingdings" pitchFamily="2" charset="2"/>
              <a:buChar char="q"/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สังกัด </a:t>
            </a:r>
            <a:r>
              <a:rPr lang="th-TH" sz="18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ชลบุรี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  สมุทรปราการ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 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</a:p>
          <a:p>
            <a:pPr marL="342900" lvl="0"/>
            <a:endParaRPr lang="th-TH" sz="1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70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915018" y="118849"/>
            <a:ext cx="7488832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7</a:t>
            </a:r>
            <a:endParaRPr lang="th-TH" sz="1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โรงพยาบาลสังกัด </a:t>
            </a:r>
            <a:r>
              <a:rPr lang="th-TH" sz="18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ขอนแก่น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22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มหา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สาร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คราม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  <a:endParaRPr lang="th-TH" sz="1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โรงพยาบาลส่งเสริมสุขภาพ </a:t>
            </a:r>
            <a:endParaRPr lang="th-TH" sz="18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lvl="0"/>
            <a:endParaRPr lang="th-TH" sz="1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8 </a:t>
            </a:r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8775" lvl="0">
              <a:buFont typeface="Wingdings" pitchFamily="2" charset="2"/>
              <a:buChar char="q"/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สังกัด </a:t>
            </a:r>
            <a:r>
              <a:rPr lang="th-TH" sz="18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อุดรธานี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แห่ง   บึงกาฬ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8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</a:p>
          <a:p>
            <a:pPr lvl="0"/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9</a:t>
            </a: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โรงพยาบาลสังกัด </a:t>
            </a:r>
            <a:r>
              <a:rPr lang="th-TH" sz="18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นครราชสีมา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 ชัยภูมิ 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16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  <a:endParaRPr lang="th-TH" sz="1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ส่งเสริมสุขภาพ </a:t>
            </a:r>
          </a:p>
          <a:p>
            <a:pPr lvl="0"/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</a:t>
            </a:r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lvl="0" indent="73025">
              <a:buFont typeface="Wingdings" pitchFamily="2" charset="2"/>
              <a:buChar char="q"/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สังกัด </a:t>
            </a:r>
            <a:r>
              <a:rPr lang="th-TH" sz="18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อุบลราชธานี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แห่ง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ศรี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สะ</a:t>
            </a:r>
            <a:r>
              <a:rPr lang="th-TH" sz="18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เกษ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22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แห่ง</a:t>
            </a:r>
            <a:endParaRPr lang="th-TH" sz="1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ส่งเสริมสุขภาพ </a:t>
            </a:r>
          </a:p>
          <a:p>
            <a:pPr lvl="0"/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11 </a:t>
            </a:r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8775" lvl="0">
              <a:buFont typeface="Wingdings" pitchFamily="2" charset="2"/>
              <a:buChar char="q"/>
            </a:pPr>
            <a:r>
              <a:rPr lang="th-TH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สังกัด </a:t>
            </a:r>
            <a:r>
              <a:rPr lang="th-TH" sz="18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.ทุก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  </a:t>
            </a:r>
            <a:r>
              <a:rPr lang="th-TH" sz="1800" u="sng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สุ</a:t>
            </a:r>
            <a:r>
              <a:rPr lang="th-TH" sz="1800" u="sng" dirty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ราษฎร์ธานี</a:t>
            </a:r>
            <a:r>
              <a:rPr lang="th-TH" sz="1800" u="sng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800" u="sng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 </a:t>
            </a:r>
            <a:r>
              <a:rPr lang="th-TH" sz="1800" u="sng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 กระบี่ </a:t>
            </a:r>
            <a:r>
              <a:rPr lang="en-US" sz="1800" u="sng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 </a:t>
            </a:r>
            <a:r>
              <a:rPr lang="th-TH" sz="1800" u="sng" dirty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โรงพยาบาล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ส่งเสริมสุขภาพ </a:t>
            </a:r>
            <a:endParaRPr lang="th-TH" sz="1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 12</a:t>
            </a:r>
            <a:endParaRPr lang="th-TH" sz="1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lvl="0" indent="14288">
              <a:buFont typeface="Wingdings" pitchFamily="2" charset="2"/>
              <a:buChar char="q"/>
            </a:pP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โรงพยาบาลสังกัด </a:t>
            </a:r>
            <a:r>
              <a:rPr lang="th-TH" sz="18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สป</a:t>
            </a: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.ทุกแห่ง 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ยะลา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 </a:t>
            </a:r>
            <a:r>
              <a:rPr lang="th-TH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  ปัตตานี </a:t>
            </a:r>
            <a:r>
              <a:rPr lang="en-US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 </a:t>
            </a:r>
            <a:r>
              <a:rPr lang="th-TH" sz="1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แห่ง</a:t>
            </a:r>
            <a:endParaRPr lang="th-TH" sz="1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lvl="0" indent="193675">
              <a:buFont typeface="Wingdings" pitchFamily="2" charset="2"/>
              <a:buChar char="q"/>
            </a:pPr>
            <a:r>
              <a:rPr lang="th-TH" sz="1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โรงพยาบาลส่งเสริมสุขภาพ </a:t>
            </a:r>
            <a:endParaRPr lang="th-TH" sz="18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endParaRPr lang="th-TH" sz="18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5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566368"/>
            <a:ext cx="6858000" cy="647164"/>
          </a:xfrm>
        </p:spPr>
        <p:txBody>
          <a:bodyPr>
            <a:noAutofit/>
          </a:bodyPr>
          <a:lstStyle/>
          <a:p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/>
            </a:r>
            <a:br>
              <a:rPr lang="en-US" sz="3300" b="1" dirty="0"/>
            </a:br>
            <a:r>
              <a:rPr lang="en-US" sz="3300" b="1" dirty="0"/>
              <a:t>Product: YFHS</a:t>
            </a:r>
            <a:br>
              <a:rPr lang="en-US" sz="3300" b="1" dirty="0"/>
            </a:br>
            <a:endParaRPr lang="th-TH" sz="33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150048"/>
              </p:ext>
            </p:extLst>
          </p:nvPr>
        </p:nvGraphicFramePr>
        <p:xfrm>
          <a:off x="611560" y="836712"/>
          <a:ext cx="8023539" cy="5027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4984"/>
                <a:gridCol w="1342623"/>
                <a:gridCol w="1786943"/>
                <a:gridCol w="1728989"/>
              </a:tblGrid>
              <a:tr h="607744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เป้าหมาย</a:t>
                      </a:r>
                      <a:endParaRPr lang="th-TH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จำนวน</a:t>
                      </a:r>
                      <a:endParaRPr lang="th-TH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วิธีการ</a:t>
                      </a:r>
                      <a:endParaRPr lang="th-TH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หมายเหตุ</a:t>
                      </a:r>
                      <a:endParaRPr lang="th-TH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 anchor="ctr"/>
                </a:tc>
              </a:tr>
              <a:tr h="16082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Provider 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th-TH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ศอ.</a:t>
                      </a:r>
                      <a:endParaRPr lang="en-US" sz="18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514350" indent="-514350">
                        <a:buAutoNum type="arabicPeriod"/>
                      </a:pPr>
                      <a:r>
                        <a:rPr lang="th-TH" sz="18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ศจ</a:t>
                      </a:r>
                      <a:r>
                        <a:rPr lang="th-TH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en-US" sz="18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514350" indent="-514350">
                        <a:buAutoNum type="arabicPeriod"/>
                      </a:pPr>
                      <a:r>
                        <a:rPr lang="th-TH" sz="18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สคร</a:t>
                      </a:r>
                      <a:endParaRPr lang="en-US" sz="18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514350" indent="-514350">
                        <a:buAutoNum type="arabicPeriod"/>
                      </a:pPr>
                      <a:r>
                        <a:rPr lang="th-TH" sz="18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สสจ</a:t>
                      </a:r>
                      <a:r>
                        <a:rPr lang="th-TH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72 </a:t>
                      </a:r>
                      <a:r>
                        <a:rPr lang="th-TH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ชุด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 (24)</a:t>
                      </a:r>
                      <a:endParaRPr lang="th-TH" sz="18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(12)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(12)</a:t>
                      </a:r>
                      <a:endParaRPr lang="th-TH" sz="18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(24)</a:t>
                      </a:r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h-TH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ศอ.</a:t>
                      </a:r>
                    </a:p>
                    <a:p>
                      <a:endParaRPr lang="th-TH" sz="18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8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th-TH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ส่งให้ผู้ประเมิน</a:t>
                      </a:r>
                    </a:p>
                    <a:p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/>
                </a:tc>
                <a:tc rowSpan="2">
                  <a:txBody>
                    <a:bodyPr/>
                    <a:lstStyle/>
                    <a:p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rgbClr val="FFCCFF"/>
                    </a:solidFill>
                  </a:tcPr>
                </a:tc>
              </a:tr>
              <a:tr h="281178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End User</a:t>
                      </a:r>
                      <a:endParaRPr lang="th-TH" sz="18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8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514350" indent="-514350">
                        <a:buAutoNum type="arabicPeriod"/>
                      </a:pPr>
                      <a:r>
                        <a:rPr lang="th-TH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ผอ.รพ./รองผอ.</a:t>
                      </a: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th-TH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ผู้ให้บริการคลินิกวัยรุ่น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aseline="0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(กรณีไม่มีคลินิกวัยรุ่น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aseline="0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ให้เก็บที่ 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ANC</a:t>
                      </a:r>
                      <a:r>
                        <a:rPr lang="th-TH" sz="1800" baseline="0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</a:t>
                      </a:r>
                      <a:r>
                        <a:rPr lang="th-TH" sz="1800" baseline="0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OSCC 1</a:t>
                      </a:r>
                      <a:r>
                        <a:rPr lang="th-TH" sz="1800" baseline="0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th-TH" sz="18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514350" indent="-514350">
                        <a:buAutoNum type="arabicPeriod"/>
                      </a:pPr>
                      <a:r>
                        <a:rPr lang="th-TH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ผู้ให้บริการคลินิกให้คำปรึกษา</a:t>
                      </a:r>
                      <a:r>
                        <a:rPr lang="th-TH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และคลินิกวางแผนครอบครัว</a:t>
                      </a:r>
                    </a:p>
                    <a:p>
                      <a:pPr marL="514350" indent="-514350">
                        <a:buAutoNum type="arabicPeriod"/>
                      </a:pPr>
                      <a:endParaRPr lang="th-TH" sz="18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358 </a:t>
                      </a:r>
                      <a:r>
                        <a:rPr lang="th-TH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แห่ง </a:t>
                      </a:r>
                      <a:r>
                        <a:rPr lang="en-US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1,745 </a:t>
                      </a:r>
                      <a:r>
                        <a:rPr lang="th-TH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ชุด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en-US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  <a:p>
                      <a:pPr algn="ctr"/>
                      <a:endParaRPr lang="en-US" sz="18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en-US" sz="18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US" sz="18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h-TH" sz="2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</a:t>
                      </a:r>
                      <a:r>
                        <a:rPr lang="th-TH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ศอ.</a:t>
                      </a:r>
                    </a:p>
                    <a:p>
                      <a:endParaRPr lang="th-TH" sz="2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th-TH" sz="2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2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สสจ</a:t>
                      </a:r>
                      <a:r>
                        <a:rPr lang="th-TH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th-TH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</a:p>
                    <a:p>
                      <a:r>
                        <a:rPr lang="th-TH" sz="2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รพ.</a:t>
                      </a:r>
                    </a:p>
                    <a:p>
                      <a:endParaRPr lang="th-TH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th-TH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5950840" y="1804487"/>
            <a:ext cx="1" cy="376706"/>
          </a:xfrm>
          <a:prstGeom prst="straightConnector1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5796136" y="3501008"/>
            <a:ext cx="4020" cy="325721"/>
          </a:xfrm>
          <a:prstGeom prst="straightConnector1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5796136" y="4221088"/>
            <a:ext cx="4020" cy="325721"/>
          </a:xfrm>
          <a:prstGeom prst="straightConnector1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993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ตัวแทนวันที่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fld id="{19EC4A38-F2BA-4DC8-A1E0-99E0DFAFCC69}" type="datetime1">
              <a:rPr lang="th-TH" sz="1400" smtClean="0">
                <a:solidFill>
                  <a:srgbClr val="000000"/>
                </a:solidFill>
              </a:rPr>
              <a:pPr eaLnBrk="1" hangingPunct="1"/>
              <a:t>01/05/60</a:t>
            </a:fld>
            <a:endParaRPr lang="th-TH" sz="1400" smtClean="0">
              <a:solidFill>
                <a:srgbClr val="000000"/>
              </a:solidFill>
            </a:endParaRPr>
          </a:p>
        </p:txBody>
      </p:sp>
      <p:sp>
        <p:nvSpPr>
          <p:cNvPr id="70659" name="ตัวแทนหมายเลขภาพนิ่ง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fld id="{70613DE1-B620-4979-9890-3BC6677A6172}" type="slidenum">
              <a:rPr lang="en-US" sz="1400" smtClean="0">
                <a:solidFill>
                  <a:srgbClr val="000000"/>
                </a:solidFill>
              </a:rPr>
              <a:pPr eaLnBrk="1" hangingPunct="1"/>
              <a:t>3</a:t>
            </a:fld>
            <a:endParaRPr lang="th-TH" sz="1400" smtClean="0">
              <a:solidFill>
                <a:srgbClr val="000000"/>
              </a:solidFill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914400" y="1124744"/>
            <a:ext cx="7467600" cy="39087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dirty="0">
                <a:solidFill>
                  <a:srgbClr val="FF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วัตถุประสงค์</a:t>
            </a:r>
            <a:r>
              <a:rPr lang="th-TH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th-TH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เพื่อเป็น</a:t>
            </a:r>
            <a:r>
              <a:rPr lang="th-TH" sz="20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แนวทางสำหรับโรงพยาบาล/สถานบริการสาธารณสุข </a:t>
            </a:r>
            <a:r>
              <a:rPr lang="th-TH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ดำเนินงานจัดบริการสุขภาพที่เป็นมิตรสำหรับวัยรุ่นและเยาวชน รวมทั้งใช้ในการประเมินตนเองและพัฒนาคุณภาพบริการอย่างต่อเนื่อง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 sz="20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th-TH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เพื่อใช้</a:t>
            </a:r>
            <a:r>
              <a:rPr lang="th-TH" sz="20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สื่อสารกับผู้เยี่ยมสำรวจจากภายนอก</a:t>
            </a:r>
            <a:r>
              <a:rPr lang="th-TH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ให้สามารถวางแผนการสำรวจและข้อเสนอแนะเพื่อการพัฒนา</a:t>
            </a:r>
            <a:r>
              <a:rPr lang="th-TH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ต่อไป</a:t>
            </a:r>
            <a:endParaRPr lang="th-TH" sz="20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 sz="20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th-TH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เพื่อเป็น</a:t>
            </a:r>
            <a:r>
              <a:rPr lang="th-TH" sz="20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เครื่องมือสำหรับผู้นิเทศระดับกรม ระดับเขต ระดับจังหวัด  ในการติดตามพัฒนาโรงพยาบาล/สถานบริการสาธารณสุข</a:t>
            </a:r>
            <a:r>
              <a:rPr lang="th-TH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ให้ดำเนินงานจัดบริการสุขภาพที่เป็นมิตรสำหรับวัยรุ่นและเยาวชน </a:t>
            </a:r>
          </a:p>
        </p:txBody>
      </p:sp>
    </p:spTree>
    <p:extLst>
      <p:ext uri="{BB962C8B-B14F-4D97-AF65-F5344CB8AC3E}">
        <p14:creationId xmlns:p14="http://schemas.microsoft.com/office/powerpoint/2010/main" val="157841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ตัวแทนวันที่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fld id="{349DE915-622A-4F81-9926-0C833F274535}" type="datetime1">
              <a:rPr lang="th-TH" sz="1400" smtClean="0">
                <a:solidFill>
                  <a:srgbClr val="000000"/>
                </a:solidFill>
              </a:rPr>
              <a:pPr eaLnBrk="1" hangingPunct="1"/>
              <a:t>01/05/60</a:t>
            </a:fld>
            <a:endParaRPr lang="th-TH" sz="1400" smtClean="0">
              <a:solidFill>
                <a:srgbClr val="000000"/>
              </a:solidFill>
            </a:endParaRPr>
          </a:p>
        </p:txBody>
      </p:sp>
      <p:sp>
        <p:nvSpPr>
          <p:cNvPr id="72707" name="ตัวแทนหมายเลขภาพนิ่ง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fld id="{FB50EB46-A50C-4582-AACB-11234F2599B2}" type="slidenum">
              <a:rPr lang="en-US" sz="1400" smtClean="0">
                <a:solidFill>
                  <a:srgbClr val="000000"/>
                </a:solidFill>
              </a:rPr>
              <a:pPr eaLnBrk="1" hangingPunct="1"/>
              <a:t>4</a:t>
            </a:fld>
            <a:endParaRPr lang="th-TH" sz="1400" smtClean="0">
              <a:solidFill>
                <a:srgbClr val="000000"/>
              </a:solidFill>
            </a:endParaRPr>
          </a:p>
        </p:txBody>
      </p:sp>
      <p:sp>
        <p:nvSpPr>
          <p:cNvPr id="72708" name="สี่เหลี่ยมผืนผ้า 3"/>
          <p:cNvSpPr>
            <a:spLocks noChangeArrowheads="1"/>
          </p:cNvSpPr>
          <p:nvPr/>
        </p:nvSpPr>
        <p:spPr bwMode="auto">
          <a:xfrm>
            <a:off x="1066800" y="838200"/>
            <a:ext cx="73914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sz="24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กลุ่มเป้าหมาย</a:t>
            </a:r>
            <a:endParaRPr lang="en-US" sz="1800" dirty="0" smtClean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endParaRPr lang="en-US" sz="1800" b="1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1. </a:t>
            </a:r>
            <a:r>
              <a:rPr lang="th-TH" sz="24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ผู้ใช้มาตรฐาน </a:t>
            </a:r>
            <a:r>
              <a:rPr lang="th-TH" sz="20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คือ ผู้บริหารโรงพยาบาล ผู้ให้บริการ และเจ้าหน้าที่ที่เกี่ยวข้อง ที่อยู่ในโรงพยาบาล/สถานบริการสาธารณสุขทั้งภาครัฐและเอกชนอื่นๆ  </a:t>
            </a:r>
            <a:endParaRPr lang="en-US" sz="1800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r>
              <a:rPr lang="th-TH" sz="20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กลุ่มเป้าหมายอื่นๆ ได้แก่ ผู้บริหารและผู้นิเทศ ผู้เยี่ยมประเมินจากหน่วยงานที่เกี่ยวข้อง รวมทั้งนักวิชาการและผู้สนใจทั่วไป </a:t>
            </a:r>
            <a:endParaRPr lang="th-TH" sz="2000" b="1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r>
              <a:rPr lang="th-TH" sz="20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        </a:t>
            </a:r>
            <a:endParaRPr lang="en-US" sz="1800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2. </a:t>
            </a:r>
            <a:r>
              <a:rPr lang="th-TH" sz="24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ผู้รับประโยชน์  </a:t>
            </a:r>
            <a:r>
              <a:rPr lang="th-TH" sz="20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วัยรุ่นและเยาวชนอายุ </a:t>
            </a:r>
            <a:r>
              <a:rPr lang="en-US" sz="20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10 – 24 </a:t>
            </a:r>
            <a:r>
              <a:rPr lang="th-TH" sz="20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ปี  ทั้งที่อยู่ในระบบการศึกษาและนอกระบบการศึกษา ชนบทห่างไกล ชุมชนแออัด สถานประกอบการ กลุ่มหลากหลายทางเพศ เด็กเร่ร่อน เด็กด้อยโอกาส หญิงบริการที่อยู่ในช่วงวัยรุ่น รวมทั้งเด็กพิเศษ  เพื่อให้เกิดผลลัพธ์ของการบริการที่มีคุณภาพมาตรฐาน</a:t>
            </a:r>
          </a:p>
        </p:txBody>
      </p:sp>
    </p:spTree>
    <p:extLst>
      <p:ext uri="{BB962C8B-B14F-4D97-AF65-F5344CB8AC3E}">
        <p14:creationId xmlns:p14="http://schemas.microsoft.com/office/powerpoint/2010/main" val="332087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1778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สิ่งที่คาดว่าจะได้รับหลังจากการพัฒนาตามมาตรฐาน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10" name="ไดอะแกรม 9"/>
          <p:cNvGraphicFramePr/>
          <p:nvPr/>
        </p:nvGraphicFramePr>
        <p:xfrm>
          <a:off x="533400" y="1295400"/>
          <a:ext cx="228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ไดอะแกรม 10"/>
          <p:cNvGraphicFramePr/>
          <p:nvPr/>
        </p:nvGraphicFramePr>
        <p:xfrm>
          <a:off x="3124200" y="1295400"/>
          <a:ext cx="5562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5119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7450"/>
            <a:ext cx="9144000" cy="1177977"/>
          </a:xfrm>
          <a:prstGeom prst="rect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white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8093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Certified youth-friendly health services </a:t>
            </a:r>
            <a:r>
              <a:rPr lang="th-TH" sz="2400" b="1" dirty="0" smtClean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(</a:t>
            </a:r>
            <a:r>
              <a:rPr lang="en-US" sz="2400" b="1" dirty="0" smtClean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YFHS </a:t>
            </a:r>
            <a:r>
              <a:rPr lang="th-TH" sz="2400" b="1" dirty="0" smtClean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) </a:t>
            </a:r>
            <a:endParaRPr lang="en-US" sz="2400" b="1" dirty="0" smtClean="0">
              <a:solidFill>
                <a:prstClr val="black"/>
              </a:solidFill>
              <a:latin typeface="Tahoma" pitchFamily="34" charset="0"/>
              <a:ea typeface="Calibri" pitchFamily="34" charset="0"/>
              <a:cs typeface="Tahom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standard hospital</a:t>
            </a:r>
            <a:r>
              <a:rPr lang="en-US" sz="2400" b="1" dirty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s</a:t>
            </a:r>
            <a:r>
              <a:rPr lang="th-TH" sz="2400" b="1" dirty="0" smtClean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 (2012-2016)</a:t>
            </a:r>
            <a:endParaRPr lang="th-TH" sz="2400" b="1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6444208" y="616530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: 6 Oct. 2016</a:t>
            </a:r>
            <a:endParaRPr lang="th-TH" sz="18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แผนภูมิ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315334"/>
              </p:ext>
            </p:extLst>
          </p:nvPr>
        </p:nvGraphicFramePr>
        <p:xfrm>
          <a:off x="251520" y="1556792"/>
          <a:ext cx="871296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68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395536" y="692696"/>
            <a:ext cx="8352928" cy="31085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แบบสอบถามความคิดเห็นที่มีต่อมาตรฐานบริการ</a:t>
            </a:r>
            <a:r>
              <a:rPr lang="th-TH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สุขภาพ</a:t>
            </a:r>
          </a:p>
          <a:p>
            <a:pPr algn="ctr"/>
            <a:r>
              <a:rPr lang="th-TH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ที่</a:t>
            </a:r>
            <a:r>
              <a:rPr lang="th-TH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เป็นมิตรสำหรับวัยรุ่นและเยาวชน </a:t>
            </a:r>
            <a:endParaRPr lang="th-TH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th-TH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th-TH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ฉบับ</a:t>
            </a:r>
            <a:r>
              <a:rPr lang="th-TH" sz="24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บูรณา</a:t>
            </a:r>
            <a:r>
              <a:rPr lang="th-TH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การ)</a:t>
            </a:r>
          </a:p>
          <a:p>
            <a:pPr algn="ctr"/>
            <a:r>
              <a:rPr lang="th-TH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และแบบประเมินตนเอง </a:t>
            </a:r>
            <a:endParaRPr lang="th-TH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th-TH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Youth Friendly Health Services : YFHS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 algn="ctr"/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th-TH" sz="2400" i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สำหรับ ทีมผู้ประเมินโรงพยาบาลตามมาตรฐานและทีมพัฒนาโรงพยาบาลสังกัดสำนักงานปลัดกระทรวงสาธารณสุข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3275855" y="5013288"/>
            <a:ext cx="33105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600" b="1" dirty="0" smtClean="0"/>
              <a:t>แบบฟอร์ม </a:t>
            </a:r>
            <a:r>
              <a:rPr lang="en-US" sz="3600" b="1" dirty="0" smtClean="0"/>
              <a:t>YFHS 01</a:t>
            </a:r>
            <a:endParaRPr lang="th-TH" sz="3600" b="1" dirty="0"/>
          </a:p>
        </p:txBody>
      </p:sp>
    </p:spTree>
    <p:extLst>
      <p:ext uri="{BB962C8B-B14F-4D97-AF65-F5344CB8AC3E}">
        <p14:creationId xmlns:p14="http://schemas.microsoft.com/office/powerpoint/2010/main" val="126289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58122"/>
              </p:ext>
            </p:extLst>
          </p:nvPr>
        </p:nvGraphicFramePr>
        <p:xfrm>
          <a:off x="251520" y="548680"/>
          <a:ext cx="8640960" cy="59714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0"/>
              </a:tblGrid>
              <a:tr h="58326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th-TH" sz="280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คำชี้แจง</a:t>
                      </a:r>
                    </a:p>
                    <a:p>
                      <a:pPr marL="914400" marR="0" indent="-4572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แบบสอบถามนี้เป็นการสอบถามความคิดเห็นที่มีต่อมาตรฐาน</a:t>
                      </a:r>
                    </a:p>
                    <a:p>
                      <a:pPr marL="45720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บริการสุขภาพที่เป็นมิตรสำหรับวัยรุ่นและเยาวชน</a:t>
                      </a:r>
                    </a:p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เพื่อประเมินมาตรฐาน  กระบวนการประเมินและความพึงพอใจ</a:t>
                      </a:r>
                    </a:p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th-TH" sz="2000" b="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8001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 startAt="2"/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มาตรฐาน หมายถึง  มาตรฐานบริการสุขภาพที่เป็นมิตรสำหรับวัยรุ่นและเยาวชน (ฉบับ</a:t>
                      </a:r>
                      <a:r>
                        <a:rPr lang="th-TH" sz="2000" b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บูรณา</a:t>
                      </a: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การ) และแบบประเมินตนเอง </a:t>
                      </a:r>
                    </a:p>
                    <a:p>
                      <a:pPr marL="45720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(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Youth Friendly Health Services : YFHS)</a:t>
                      </a:r>
                    </a:p>
                    <a:p>
                      <a:pPr marL="45720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ผู้ตอบแบบสอบถาม  คือ ทีมผู้ประเมินโรงพยาบาลตามมาตรฐาน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YFHS 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จำนวน 4 คน </a:t>
                      </a:r>
                    </a:p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ประกอบด้วย</a:t>
                      </a:r>
                    </a:p>
                    <a:p>
                      <a:pPr marL="800100" marR="0" indent="18891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ผู้รับผิดชอบการประเมินของศูนย์อนามัย 2 คน </a:t>
                      </a:r>
                    </a:p>
                    <a:p>
                      <a:pPr marL="800100" marR="0" indent="18891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20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ผู้รับผิดชอบการประเมินของสำนักงานป้องกันควบคุมโรค 1 คน </a:t>
                      </a:r>
                    </a:p>
                    <a:p>
                      <a:pPr marL="800100" marR="0" indent="18891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ผู้รับผิดชอบ</a:t>
                      </a: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การประเมินของศูนย์สุขภาพจิต 1 </a:t>
                      </a: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</a:p>
                    <a:p>
                      <a:pPr marL="800100" marR="0" indent="18891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ผู้รับผิดชอบงานพัฒนาสุขภาพวัยรุ่นของ</a:t>
                      </a:r>
                      <a:r>
                        <a:rPr lang="th-TH" sz="2000" b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สํานักงาน</a:t>
                      </a: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สาธารณสุขจังหวัด</a:t>
                      </a:r>
                      <a:endParaRPr lang="th-TH" sz="2000" b="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80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620688"/>
            <a:ext cx="7632848" cy="5829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ส่วนที่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</a:t>
            </a:r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ทั่วไป</a:t>
            </a:r>
          </a:p>
          <a:p>
            <a:pPr>
              <a:lnSpc>
                <a:spcPct val="107000"/>
              </a:lnSpc>
            </a:pPr>
            <a:endParaRPr lang="th-TH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1.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เพศ  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ชาย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หญิง     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อายุ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...................... ปี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2.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ระดับการศึกษาสูงสุด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ต่ำกว่าปริญญาตรี    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ปริญญาตรี    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สูงกว่าปริญญาตรี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อื่นๆ ระบุ..........................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 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ท่าน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ปฏิบัติงานที่หน่วยงานใด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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ศูนย์อนามัยที่............... 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สำนักงานป้องกัน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ควบคุมโรค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ที่......... 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 2"/>
              </a:rPr>
              <a:t>    </a:t>
            </a:r>
            <a:r>
              <a:rPr lang="en-US" sz="20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3 </a:t>
            </a: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ศูนย์สุขภาพจิตที่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..........</a:t>
            </a:r>
          </a:p>
          <a:p>
            <a:pPr>
              <a:lnSpc>
                <a:spcPct val="150000"/>
              </a:lnSpc>
            </a:pPr>
            <a:r>
              <a:rPr lang="th-TH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</a:t>
            </a:r>
            <a:r>
              <a:rPr lang="th-TH" sz="20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สำนักงาน</a:t>
            </a: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สาธารณสุข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จังหวัด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99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การออกแบบเริ่มต้น">
  <a:themeElements>
    <a:clrScheme name="การออกแบบเริ่มต้น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การออกแบบเริ่มต้น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defRPr>
        </a:defPPr>
      </a:lstStyle>
    </a:lnDef>
  </a:objectDefaults>
  <a:extraClrSchemeLst>
    <a:extraClrScheme>
      <a:clrScheme name="การออกแบบเริ่มต้น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การออกแบบเริ่มต้น">
  <a:themeElements>
    <a:clrScheme name="การออกแบบเริ่มต้น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การออกแบบเริ่มต้น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defRPr>
        </a:defPPr>
      </a:lstStyle>
    </a:lnDef>
  </a:objectDefaults>
  <a:extraClrSchemeLst>
    <a:extraClrScheme>
      <a:clrScheme name="การออกแบบเริ่มต้น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</TotalTime>
  <Words>1761</Words>
  <Application>Microsoft Office PowerPoint</Application>
  <PresentationFormat>On-screen Show (4:3)</PresentationFormat>
  <Paragraphs>434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26</vt:i4>
      </vt:variant>
    </vt:vector>
  </HeadingPairs>
  <TitlesOfParts>
    <vt:vector size="41" baseType="lpstr">
      <vt:lpstr>宋体</vt:lpstr>
      <vt:lpstr>Angsana New</vt:lpstr>
      <vt:lpstr>Arial</vt:lpstr>
      <vt:lpstr>Calibri</vt:lpstr>
      <vt:lpstr>Calibri Light</vt:lpstr>
      <vt:lpstr>Cordia New</vt:lpstr>
      <vt:lpstr>Symbol</vt:lpstr>
      <vt:lpstr>Tahoma</vt:lpstr>
      <vt:lpstr>Wingdings</vt:lpstr>
      <vt:lpstr>Wingdings 2</vt:lpstr>
      <vt:lpstr>ชุดรูปแบบของ Office</vt:lpstr>
      <vt:lpstr>การออกแบบเริ่มต้น</vt:lpstr>
      <vt:lpstr>Office Theme</vt:lpstr>
      <vt:lpstr>1_การออกแบบเริ่มต้น</vt:lpstr>
      <vt:lpstr>1_Office Theme</vt:lpstr>
      <vt:lpstr>PowerPoint Presentation</vt:lpstr>
      <vt:lpstr>PowerPoint Presentation</vt:lpstr>
      <vt:lpstr>PowerPoint Presentation</vt:lpstr>
      <vt:lpstr>PowerPoint Presentation</vt:lpstr>
      <vt:lpstr> สิ่งที่คาดว่าจะได้รับหลังจากการพัฒนาตามมาตรฐาน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Product: YFHS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Lemel</dc:creator>
  <cp:lastModifiedBy>Admin</cp:lastModifiedBy>
  <cp:revision>143</cp:revision>
  <cp:lastPrinted>2017-04-03T01:21:34Z</cp:lastPrinted>
  <dcterms:created xsi:type="dcterms:W3CDTF">2015-10-01T08:21:27Z</dcterms:created>
  <dcterms:modified xsi:type="dcterms:W3CDTF">2017-05-01T08:47:03Z</dcterms:modified>
</cp:coreProperties>
</file>